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6"/>
  </p:notesMasterIdLst>
  <p:sldIdLst>
    <p:sldId id="257" r:id="rId5"/>
    <p:sldId id="258" r:id="rId6"/>
    <p:sldId id="259" r:id="rId7"/>
    <p:sldId id="260" r:id="rId8"/>
    <p:sldId id="262" r:id="rId9"/>
    <p:sldId id="268"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76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985C4B-E17E-439A-889C-5C947E7F286F}" v="22" dt="2020-06-12T20:46:34.0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6"/>
    <p:restoredTop sz="94662"/>
  </p:normalViewPr>
  <p:slideViewPr>
    <p:cSldViewPr snapToGrid="0" snapToObjects="1">
      <p:cViewPr varScale="1">
        <p:scale>
          <a:sx n="96" d="100"/>
          <a:sy n="96" d="100"/>
        </p:scale>
        <p:origin x="68" y="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E6851D-943F-B14E-A34D-4C2A5DA68394}" type="datetimeFigureOut">
              <a:rPr lang="en-US" smtClean="0"/>
              <a:t>6/15/2020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48129-6297-7F4E-9F19-A7A20F211B94}" type="slidenum">
              <a:rPr lang="en-US" smtClean="0"/>
              <a:t>‹#›</a:t>
            </a:fld>
            <a:endParaRPr lang="en-US"/>
          </a:p>
        </p:txBody>
      </p:sp>
    </p:spTree>
    <p:extLst>
      <p:ext uri="{BB962C8B-B14F-4D97-AF65-F5344CB8AC3E}">
        <p14:creationId xmlns:p14="http://schemas.microsoft.com/office/powerpoint/2010/main" val="3730605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3</a:t>
            </a:fld>
            <a:endParaRPr lang="en-US"/>
          </a:p>
        </p:txBody>
      </p:sp>
    </p:spTree>
    <p:extLst>
      <p:ext uri="{BB962C8B-B14F-4D97-AF65-F5344CB8AC3E}">
        <p14:creationId xmlns:p14="http://schemas.microsoft.com/office/powerpoint/2010/main" val="1499239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5</a:t>
            </a:fld>
            <a:endParaRPr lang="en-US"/>
          </a:p>
        </p:txBody>
      </p:sp>
    </p:spTree>
    <p:extLst>
      <p:ext uri="{BB962C8B-B14F-4D97-AF65-F5344CB8AC3E}">
        <p14:creationId xmlns:p14="http://schemas.microsoft.com/office/powerpoint/2010/main" val="2886409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6</a:t>
            </a:fld>
            <a:endParaRPr lang="en-US"/>
          </a:p>
        </p:txBody>
      </p:sp>
    </p:spTree>
    <p:extLst>
      <p:ext uri="{BB962C8B-B14F-4D97-AF65-F5344CB8AC3E}">
        <p14:creationId xmlns:p14="http://schemas.microsoft.com/office/powerpoint/2010/main" val="2939182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7</a:t>
            </a:fld>
            <a:endParaRPr lang="en-US"/>
          </a:p>
        </p:txBody>
      </p:sp>
    </p:spTree>
    <p:extLst>
      <p:ext uri="{BB962C8B-B14F-4D97-AF65-F5344CB8AC3E}">
        <p14:creationId xmlns:p14="http://schemas.microsoft.com/office/powerpoint/2010/main" val="1402797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8</a:t>
            </a:fld>
            <a:endParaRPr lang="en-US"/>
          </a:p>
        </p:txBody>
      </p:sp>
    </p:spTree>
    <p:extLst>
      <p:ext uri="{BB962C8B-B14F-4D97-AF65-F5344CB8AC3E}">
        <p14:creationId xmlns:p14="http://schemas.microsoft.com/office/powerpoint/2010/main" val="3908943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9</a:t>
            </a:fld>
            <a:endParaRPr lang="en-US"/>
          </a:p>
        </p:txBody>
      </p:sp>
    </p:spTree>
    <p:extLst>
      <p:ext uri="{BB962C8B-B14F-4D97-AF65-F5344CB8AC3E}">
        <p14:creationId xmlns:p14="http://schemas.microsoft.com/office/powerpoint/2010/main" val="1527120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248129-6297-7F4E-9F19-A7A20F211B94}" type="slidenum">
              <a:rPr lang="en-US" smtClean="0"/>
              <a:t>10</a:t>
            </a:fld>
            <a:endParaRPr lang="en-US"/>
          </a:p>
        </p:txBody>
      </p:sp>
    </p:spTree>
    <p:extLst>
      <p:ext uri="{BB962C8B-B14F-4D97-AF65-F5344CB8AC3E}">
        <p14:creationId xmlns:p14="http://schemas.microsoft.com/office/powerpoint/2010/main" val="1124086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2A912-5B52-4C4C-B3EF-C67C2CEBBB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9EBCF8-69B9-0944-A6EC-BAA9CEB656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B77FEF-1632-7642-B3AA-111F518C3581}"/>
              </a:ext>
            </a:extLst>
          </p:cNvPr>
          <p:cNvSpPr>
            <a:spLocks noGrp="1"/>
          </p:cNvSpPr>
          <p:nvPr>
            <p:ph type="dt" sz="half" idx="10"/>
          </p:nvPr>
        </p:nvSpPr>
        <p:spPr/>
        <p:txBody>
          <a:bodyPr/>
          <a:lstStyle/>
          <a:p>
            <a:r>
              <a:rPr lang="en-US"/>
              <a:t>6/15/2020</a:t>
            </a:r>
          </a:p>
        </p:txBody>
      </p:sp>
      <p:sp>
        <p:nvSpPr>
          <p:cNvPr id="5" name="Footer Placeholder 4">
            <a:extLst>
              <a:ext uri="{FF2B5EF4-FFF2-40B4-BE49-F238E27FC236}">
                <a16:creationId xmlns:a16="http://schemas.microsoft.com/office/drawing/2014/main" id="{0E5D11E7-BEFF-7340-BE6E-A457326BAD35}"/>
              </a:ext>
            </a:extLst>
          </p:cNvPr>
          <p:cNvSpPr>
            <a:spLocks noGrp="1"/>
          </p:cNvSpPr>
          <p:nvPr>
            <p:ph type="ftr" sz="quarter" idx="11"/>
          </p:nvPr>
        </p:nvSpPr>
        <p:spPr/>
        <p:txBody>
          <a:bodyPr/>
          <a:lstStyle/>
          <a:p>
            <a:r>
              <a:rPr lang="en-US"/>
              <a:t>Marion County Job &amp; Family Services, Marion, Ohio            WWW.MCJFS.COM</a:t>
            </a:r>
          </a:p>
        </p:txBody>
      </p:sp>
      <p:sp>
        <p:nvSpPr>
          <p:cNvPr id="6" name="Slide Number Placeholder 5">
            <a:extLst>
              <a:ext uri="{FF2B5EF4-FFF2-40B4-BE49-F238E27FC236}">
                <a16:creationId xmlns:a16="http://schemas.microsoft.com/office/drawing/2014/main" id="{3DF66632-98B7-0540-8C75-0921C2BC3840}"/>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164817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6EA3E-FE7E-DC40-88A6-B4BC63DF42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A0287E-39AA-9D4A-AC6C-4C042AA31D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E17D81-B14A-7649-9632-9748B46DF92E}"/>
              </a:ext>
            </a:extLst>
          </p:cNvPr>
          <p:cNvSpPr>
            <a:spLocks noGrp="1"/>
          </p:cNvSpPr>
          <p:nvPr>
            <p:ph type="dt" sz="half" idx="10"/>
          </p:nvPr>
        </p:nvSpPr>
        <p:spPr/>
        <p:txBody>
          <a:bodyPr/>
          <a:lstStyle/>
          <a:p>
            <a:r>
              <a:rPr lang="en-US"/>
              <a:t>6/15/2020</a:t>
            </a:r>
          </a:p>
        </p:txBody>
      </p:sp>
      <p:sp>
        <p:nvSpPr>
          <p:cNvPr id="5" name="Footer Placeholder 4">
            <a:extLst>
              <a:ext uri="{FF2B5EF4-FFF2-40B4-BE49-F238E27FC236}">
                <a16:creationId xmlns:a16="http://schemas.microsoft.com/office/drawing/2014/main" id="{DE397204-18D1-AB4D-AB82-2E26168E8F4F}"/>
              </a:ext>
            </a:extLst>
          </p:cNvPr>
          <p:cNvSpPr>
            <a:spLocks noGrp="1"/>
          </p:cNvSpPr>
          <p:nvPr>
            <p:ph type="ftr" sz="quarter" idx="11"/>
          </p:nvPr>
        </p:nvSpPr>
        <p:spPr/>
        <p:txBody>
          <a:bodyPr/>
          <a:lstStyle/>
          <a:p>
            <a:r>
              <a:rPr lang="en-US"/>
              <a:t>Marion County Job &amp; Family Services, Marion, Ohio            WWW.MCJFS.COM</a:t>
            </a:r>
          </a:p>
        </p:txBody>
      </p:sp>
      <p:sp>
        <p:nvSpPr>
          <p:cNvPr id="6" name="Slide Number Placeholder 5">
            <a:extLst>
              <a:ext uri="{FF2B5EF4-FFF2-40B4-BE49-F238E27FC236}">
                <a16:creationId xmlns:a16="http://schemas.microsoft.com/office/drawing/2014/main" id="{58EC9E20-0500-C842-90E3-F5BE85DD4206}"/>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101301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800040-2826-3140-A2C4-F609C73E94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6C8A02-2A37-0A4A-8C58-61D32BD8F4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FAFF90-E7E2-E642-8C1A-D1598E323B2B}"/>
              </a:ext>
            </a:extLst>
          </p:cNvPr>
          <p:cNvSpPr>
            <a:spLocks noGrp="1"/>
          </p:cNvSpPr>
          <p:nvPr>
            <p:ph type="dt" sz="half" idx="10"/>
          </p:nvPr>
        </p:nvSpPr>
        <p:spPr/>
        <p:txBody>
          <a:bodyPr/>
          <a:lstStyle/>
          <a:p>
            <a:r>
              <a:rPr lang="en-US"/>
              <a:t>6/15/2020</a:t>
            </a:r>
          </a:p>
        </p:txBody>
      </p:sp>
      <p:sp>
        <p:nvSpPr>
          <p:cNvPr id="5" name="Footer Placeholder 4">
            <a:extLst>
              <a:ext uri="{FF2B5EF4-FFF2-40B4-BE49-F238E27FC236}">
                <a16:creationId xmlns:a16="http://schemas.microsoft.com/office/drawing/2014/main" id="{60649665-AD89-F645-8EF5-8F634A9FB972}"/>
              </a:ext>
            </a:extLst>
          </p:cNvPr>
          <p:cNvSpPr>
            <a:spLocks noGrp="1"/>
          </p:cNvSpPr>
          <p:nvPr>
            <p:ph type="ftr" sz="quarter" idx="11"/>
          </p:nvPr>
        </p:nvSpPr>
        <p:spPr/>
        <p:txBody>
          <a:bodyPr/>
          <a:lstStyle/>
          <a:p>
            <a:r>
              <a:rPr lang="en-US"/>
              <a:t>Marion County Job &amp; Family Services, Marion, Ohio            WWW.MCJFS.COM</a:t>
            </a:r>
          </a:p>
        </p:txBody>
      </p:sp>
      <p:sp>
        <p:nvSpPr>
          <p:cNvPr id="6" name="Slide Number Placeholder 5">
            <a:extLst>
              <a:ext uri="{FF2B5EF4-FFF2-40B4-BE49-F238E27FC236}">
                <a16:creationId xmlns:a16="http://schemas.microsoft.com/office/drawing/2014/main" id="{1906637F-6841-464E-B3EA-6F7EE56A6B8E}"/>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749387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3F7F5-B116-A04E-B484-A6CB9A1EC0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4DDA5E-12C6-7E42-837B-BA8D147A1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22A9B-CA08-664A-AC69-11CCF6274D5C}"/>
              </a:ext>
            </a:extLst>
          </p:cNvPr>
          <p:cNvSpPr>
            <a:spLocks noGrp="1"/>
          </p:cNvSpPr>
          <p:nvPr>
            <p:ph type="dt" sz="half" idx="10"/>
          </p:nvPr>
        </p:nvSpPr>
        <p:spPr/>
        <p:txBody>
          <a:bodyPr/>
          <a:lstStyle/>
          <a:p>
            <a:r>
              <a:rPr lang="en-US"/>
              <a:t>6/15/2020</a:t>
            </a:r>
          </a:p>
        </p:txBody>
      </p:sp>
      <p:sp>
        <p:nvSpPr>
          <p:cNvPr id="5" name="Footer Placeholder 4">
            <a:extLst>
              <a:ext uri="{FF2B5EF4-FFF2-40B4-BE49-F238E27FC236}">
                <a16:creationId xmlns:a16="http://schemas.microsoft.com/office/drawing/2014/main" id="{ACBAF967-357B-1D43-A219-A8E1B034FFBB}"/>
              </a:ext>
            </a:extLst>
          </p:cNvPr>
          <p:cNvSpPr>
            <a:spLocks noGrp="1"/>
          </p:cNvSpPr>
          <p:nvPr>
            <p:ph type="ftr" sz="quarter" idx="11"/>
          </p:nvPr>
        </p:nvSpPr>
        <p:spPr/>
        <p:txBody>
          <a:bodyPr/>
          <a:lstStyle/>
          <a:p>
            <a:r>
              <a:rPr lang="en-US"/>
              <a:t>Marion County Job &amp; Family Services, Marion, Ohio            WWW.MCJFS.COM</a:t>
            </a:r>
          </a:p>
        </p:txBody>
      </p:sp>
      <p:sp>
        <p:nvSpPr>
          <p:cNvPr id="6" name="Slide Number Placeholder 5">
            <a:extLst>
              <a:ext uri="{FF2B5EF4-FFF2-40B4-BE49-F238E27FC236}">
                <a16:creationId xmlns:a16="http://schemas.microsoft.com/office/drawing/2014/main" id="{976CBFF4-D1CA-7847-9429-BE5392D7AC51}"/>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4022964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90CC0-9C2A-B848-87E4-E75022B21C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F3B690-4392-B54C-ACAA-13E3596C47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4ECBE-2AFF-114D-8DD8-28319F664A66}"/>
              </a:ext>
            </a:extLst>
          </p:cNvPr>
          <p:cNvSpPr>
            <a:spLocks noGrp="1"/>
          </p:cNvSpPr>
          <p:nvPr>
            <p:ph type="dt" sz="half" idx="10"/>
          </p:nvPr>
        </p:nvSpPr>
        <p:spPr/>
        <p:txBody>
          <a:bodyPr/>
          <a:lstStyle/>
          <a:p>
            <a:r>
              <a:rPr lang="en-US"/>
              <a:t>6/15/2020</a:t>
            </a:r>
          </a:p>
        </p:txBody>
      </p:sp>
      <p:sp>
        <p:nvSpPr>
          <p:cNvPr id="5" name="Footer Placeholder 4">
            <a:extLst>
              <a:ext uri="{FF2B5EF4-FFF2-40B4-BE49-F238E27FC236}">
                <a16:creationId xmlns:a16="http://schemas.microsoft.com/office/drawing/2014/main" id="{BBDFF5EC-99BA-D648-9097-663D44105CA2}"/>
              </a:ext>
            </a:extLst>
          </p:cNvPr>
          <p:cNvSpPr>
            <a:spLocks noGrp="1"/>
          </p:cNvSpPr>
          <p:nvPr>
            <p:ph type="ftr" sz="quarter" idx="11"/>
          </p:nvPr>
        </p:nvSpPr>
        <p:spPr/>
        <p:txBody>
          <a:bodyPr/>
          <a:lstStyle/>
          <a:p>
            <a:r>
              <a:rPr lang="en-US"/>
              <a:t>Marion County Job &amp; Family Services, Marion, Ohio            WWW.MCJFS.COM</a:t>
            </a:r>
          </a:p>
        </p:txBody>
      </p:sp>
      <p:sp>
        <p:nvSpPr>
          <p:cNvPr id="6" name="Slide Number Placeholder 5">
            <a:extLst>
              <a:ext uri="{FF2B5EF4-FFF2-40B4-BE49-F238E27FC236}">
                <a16:creationId xmlns:a16="http://schemas.microsoft.com/office/drawing/2014/main" id="{5076771D-990F-A94C-859E-C5153CE8F3F6}"/>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1443700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5D71-B6C8-E944-A78E-4F7D567116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63E8E-A32F-DC4F-AEE5-F12A1BE76E7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B96A54-3C4A-FF4C-8759-4B1492F97E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86F01F-51F5-064E-B461-56069F7C4B70}"/>
              </a:ext>
            </a:extLst>
          </p:cNvPr>
          <p:cNvSpPr>
            <a:spLocks noGrp="1"/>
          </p:cNvSpPr>
          <p:nvPr>
            <p:ph type="dt" sz="half" idx="10"/>
          </p:nvPr>
        </p:nvSpPr>
        <p:spPr/>
        <p:txBody>
          <a:bodyPr/>
          <a:lstStyle/>
          <a:p>
            <a:r>
              <a:rPr lang="en-US"/>
              <a:t>6/15/2020</a:t>
            </a:r>
          </a:p>
        </p:txBody>
      </p:sp>
      <p:sp>
        <p:nvSpPr>
          <p:cNvPr id="6" name="Footer Placeholder 5">
            <a:extLst>
              <a:ext uri="{FF2B5EF4-FFF2-40B4-BE49-F238E27FC236}">
                <a16:creationId xmlns:a16="http://schemas.microsoft.com/office/drawing/2014/main" id="{C8991398-7888-8D47-A21B-075B6E8F98D8}"/>
              </a:ext>
            </a:extLst>
          </p:cNvPr>
          <p:cNvSpPr>
            <a:spLocks noGrp="1"/>
          </p:cNvSpPr>
          <p:nvPr>
            <p:ph type="ftr" sz="quarter" idx="11"/>
          </p:nvPr>
        </p:nvSpPr>
        <p:spPr/>
        <p:txBody>
          <a:bodyPr/>
          <a:lstStyle/>
          <a:p>
            <a:r>
              <a:rPr lang="en-US"/>
              <a:t>Marion County Job &amp; Family Services, Marion, Ohio            WWW.MCJFS.COM</a:t>
            </a:r>
          </a:p>
        </p:txBody>
      </p:sp>
      <p:sp>
        <p:nvSpPr>
          <p:cNvPr id="7" name="Slide Number Placeholder 6">
            <a:extLst>
              <a:ext uri="{FF2B5EF4-FFF2-40B4-BE49-F238E27FC236}">
                <a16:creationId xmlns:a16="http://schemas.microsoft.com/office/drawing/2014/main" id="{BA98FE6C-08FE-EB4B-B2A0-C7294D066A25}"/>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3920904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A9045-3E94-DD49-837F-FB92E04493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8C5D3F-C24D-7C4C-A2F9-37F38CDE2B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8DE171-B3D5-D047-9044-3B91C093F7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82C1AF-8289-2A4A-9659-790C51FF0D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B052F9-9A42-B94D-9FC9-F4D31FA657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F99894-EDDC-814C-B71E-D7D686964310}"/>
              </a:ext>
            </a:extLst>
          </p:cNvPr>
          <p:cNvSpPr>
            <a:spLocks noGrp="1"/>
          </p:cNvSpPr>
          <p:nvPr>
            <p:ph type="dt" sz="half" idx="10"/>
          </p:nvPr>
        </p:nvSpPr>
        <p:spPr/>
        <p:txBody>
          <a:bodyPr/>
          <a:lstStyle/>
          <a:p>
            <a:r>
              <a:rPr lang="en-US"/>
              <a:t>6/15/2020</a:t>
            </a:r>
          </a:p>
        </p:txBody>
      </p:sp>
      <p:sp>
        <p:nvSpPr>
          <p:cNvPr id="8" name="Footer Placeholder 7">
            <a:extLst>
              <a:ext uri="{FF2B5EF4-FFF2-40B4-BE49-F238E27FC236}">
                <a16:creationId xmlns:a16="http://schemas.microsoft.com/office/drawing/2014/main" id="{00C04F54-5DA1-AB42-84F0-A02A5BC857CC}"/>
              </a:ext>
            </a:extLst>
          </p:cNvPr>
          <p:cNvSpPr>
            <a:spLocks noGrp="1"/>
          </p:cNvSpPr>
          <p:nvPr>
            <p:ph type="ftr" sz="quarter" idx="11"/>
          </p:nvPr>
        </p:nvSpPr>
        <p:spPr/>
        <p:txBody>
          <a:bodyPr/>
          <a:lstStyle/>
          <a:p>
            <a:r>
              <a:rPr lang="en-US"/>
              <a:t>Marion County Job &amp; Family Services, Marion, Ohio            WWW.MCJFS.COM</a:t>
            </a:r>
          </a:p>
        </p:txBody>
      </p:sp>
      <p:sp>
        <p:nvSpPr>
          <p:cNvPr id="9" name="Slide Number Placeholder 8">
            <a:extLst>
              <a:ext uri="{FF2B5EF4-FFF2-40B4-BE49-F238E27FC236}">
                <a16:creationId xmlns:a16="http://schemas.microsoft.com/office/drawing/2014/main" id="{3CA7B4BE-7921-304D-A52B-8B8CC0AA746B}"/>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1529411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9D6E-B685-BB40-8752-C9962FD04A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B057D1-FE0F-294A-8795-19E6B592E5A4}"/>
              </a:ext>
            </a:extLst>
          </p:cNvPr>
          <p:cNvSpPr>
            <a:spLocks noGrp="1"/>
          </p:cNvSpPr>
          <p:nvPr>
            <p:ph type="dt" sz="half" idx="10"/>
          </p:nvPr>
        </p:nvSpPr>
        <p:spPr/>
        <p:txBody>
          <a:bodyPr/>
          <a:lstStyle/>
          <a:p>
            <a:r>
              <a:rPr lang="en-US"/>
              <a:t>6/15/2020</a:t>
            </a:r>
          </a:p>
        </p:txBody>
      </p:sp>
      <p:sp>
        <p:nvSpPr>
          <p:cNvPr id="4" name="Footer Placeholder 3">
            <a:extLst>
              <a:ext uri="{FF2B5EF4-FFF2-40B4-BE49-F238E27FC236}">
                <a16:creationId xmlns:a16="http://schemas.microsoft.com/office/drawing/2014/main" id="{6586E86D-DACC-C74C-8632-CF486FE8C51E}"/>
              </a:ext>
            </a:extLst>
          </p:cNvPr>
          <p:cNvSpPr>
            <a:spLocks noGrp="1"/>
          </p:cNvSpPr>
          <p:nvPr>
            <p:ph type="ftr" sz="quarter" idx="11"/>
          </p:nvPr>
        </p:nvSpPr>
        <p:spPr/>
        <p:txBody>
          <a:bodyPr/>
          <a:lstStyle/>
          <a:p>
            <a:r>
              <a:rPr lang="en-US"/>
              <a:t>Marion County Job &amp; Family Services, Marion, Ohio            WWW.MCJFS.COM</a:t>
            </a:r>
          </a:p>
        </p:txBody>
      </p:sp>
      <p:sp>
        <p:nvSpPr>
          <p:cNvPr id="5" name="Slide Number Placeholder 4">
            <a:extLst>
              <a:ext uri="{FF2B5EF4-FFF2-40B4-BE49-F238E27FC236}">
                <a16:creationId xmlns:a16="http://schemas.microsoft.com/office/drawing/2014/main" id="{DBEAC88A-41DA-444E-A6EA-5FE0F3BFA0C6}"/>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1368294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E1DCB8-0704-D844-A68C-FB51590DA885}"/>
              </a:ext>
            </a:extLst>
          </p:cNvPr>
          <p:cNvSpPr>
            <a:spLocks noGrp="1"/>
          </p:cNvSpPr>
          <p:nvPr>
            <p:ph type="dt" sz="half" idx="10"/>
          </p:nvPr>
        </p:nvSpPr>
        <p:spPr/>
        <p:txBody>
          <a:bodyPr/>
          <a:lstStyle/>
          <a:p>
            <a:r>
              <a:rPr lang="en-US"/>
              <a:t>6/15/2020</a:t>
            </a:r>
          </a:p>
        </p:txBody>
      </p:sp>
      <p:sp>
        <p:nvSpPr>
          <p:cNvPr id="3" name="Footer Placeholder 2">
            <a:extLst>
              <a:ext uri="{FF2B5EF4-FFF2-40B4-BE49-F238E27FC236}">
                <a16:creationId xmlns:a16="http://schemas.microsoft.com/office/drawing/2014/main" id="{224E8E8E-B793-C949-897E-1392897FB191}"/>
              </a:ext>
            </a:extLst>
          </p:cNvPr>
          <p:cNvSpPr>
            <a:spLocks noGrp="1"/>
          </p:cNvSpPr>
          <p:nvPr>
            <p:ph type="ftr" sz="quarter" idx="11"/>
          </p:nvPr>
        </p:nvSpPr>
        <p:spPr/>
        <p:txBody>
          <a:bodyPr/>
          <a:lstStyle/>
          <a:p>
            <a:r>
              <a:rPr lang="en-US"/>
              <a:t>Marion County Job &amp; Family Services, Marion, Ohio            WWW.MCJFS.COM</a:t>
            </a:r>
          </a:p>
        </p:txBody>
      </p:sp>
      <p:sp>
        <p:nvSpPr>
          <p:cNvPr id="4" name="Slide Number Placeholder 3">
            <a:extLst>
              <a:ext uri="{FF2B5EF4-FFF2-40B4-BE49-F238E27FC236}">
                <a16:creationId xmlns:a16="http://schemas.microsoft.com/office/drawing/2014/main" id="{ADC597AD-2175-504A-B66B-14227BA7734E}"/>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3987493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A6B21-BC9F-194B-9463-1EC2994D3F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AB5296D-205D-A141-8E1F-70C4FC160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292354-ACF3-904C-85E1-060282779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9EA27-8AB4-DC41-9252-294636BAE6E1}"/>
              </a:ext>
            </a:extLst>
          </p:cNvPr>
          <p:cNvSpPr>
            <a:spLocks noGrp="1"/>
          </p:cNvSpPr>
          <p:nvPr>
            <p:ph type="dt" sz="half" idx="10"/>
          </p:nvPr>
        </p:nvSpPr>
        <p:spPr/>
        <p:txBody>
          <a:bodyPr/>
          <a:lstStyle/>
          <a:p>
            <a:r>
              <a:rPr lang="en-US"/>
              <a:t>6/15/2020</a:t>
            </a:r>
          </a:p>
        </p:txBody>
      </p:sp>
      <p:sp>
        <p:nvSpPr>
          <p:cNvPr id="6" name="Footer Placeholder 5">
            <a:extLst>
              <a:ext uri="{FF2B5EF4-FFF2-40B4-BE49-F238E27FC236}">
                <a16:creationId xmlns:a16="http://schemas.microsoft.com/office/drawing/2014/main" id="{1BEF08A1-C7FB-114B-BB69-DA60FB507746}"/>
              </a:ext>
            </a:extLst>
          </p:cNvPr>
          <p:cNvSpPr>
            <a:spLocks noGrp="1"/>
          </p:cNvSpPr>
          <p:nvPr>
            <p:ph type="ftr" sz="quarter" idx="11"/>
          </p:nvPr>
        </p:nvSpPr>
        <p:spPr/>
        <p:txBody>
          <a:bodyPr/>
          <a:lstStyle/>
          <a:p>
            <a:r>
              <a:rPr lang="en-US"/>
              <a:t>Marion County Job &amp; Family Services, Marion, Ohio            WWW.MCJFS.COM</a:t>
            </a:r>
          </a:p>
        </p:txBody>
      </p:sp>
      <p:sp>
        <p:nvSpPr>
          <p:cNvPr id="7" name="Slide Number Placeholder 6">
            <a:extLst>
              <a:ext uri="{FF2B5EF4-FFF2-40B4-BE49-F238E27FC236}">
                <a16:creationId xmlns:a16="http://schemas.microsoft.com/office/drawing/2014/main" id="{8B8F97E1-C00D-1848-850E-0FF7D3BFA3C0}"/>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2370241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ACB1A-654D-F44C-AE73-2DF982C2E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8890AF-F03D-7249-AD93-47C3E30A39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8FC358-1F45-D340-BCEE-7363756BD5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FBAA-0259-7945-9A07-D35A19971C62}"/>
              </a:ext>
            </a:extLst>
          </p:cNvPr>
          <p:cNvSpPr>
            <a:spLocks noGrp="1"/>
          </p:cNvSpPr>
          <p:nvPr>
            <p:ph type="dt" sz="half" idx="10"/>
          </p:nvPr>
        </p:nvSpPr>
        <p:spPr/>
        <p:txBody>
          <a:bodyPr/>
          <a:lstStyle/>
          <a:p>
            <a:r>
              <a:rPr lang="en-US"/>
              <a:t>6/15/2020</a:t>
            </a:r>
          </a:p>
        </p:txBody>
      </p:sp>
      <p:sp>
        <p:nvSpPr>
          <p:cNvPr id="6" name="Footer Placeholder 5">
            <a:extLst>
              <a:ext uri="{FF2B5EF4-FFF2-40B4-BE49-F238E27FC236}">
                <a16:creationId xmlns:a16="http://schemas.microsoft.com/office/drawing/2014/main" id="{4A6E3F9C-EFF2-7448-BABE-E5A4079E74B3}"/>
              </a:ext>
            </a:extLst>
          </p:cNvPr>
          <p:cNvSpPr>
            <a:spLocks noGrp="1"/>
          </p:cNvSpPr>
          <p:nvPr>
            <p:ph type="ftr" sz="quarter" idx="11"/>
          </p:nvPr>
        </p:nvSpPr>
        <p:spPr/>
        <p:txBody>
          <a:bodyPr/>
          <a:lstStyle/>
          <a:p>
            <a:r>
              <a:rPr lang="en-US"/>
              <a:t>Marion County Job &amp; Family Services, Marion, Ohio            WWW.MCJFS.COM</a:t>
            </a:r>
          </a:p>
        </p:txBody>
      </p:sp>
      <p:sp>
        <p:nvSpPr>
          <p:cNvPr id="7" name="Slide Number Placeholder 6">
            <a:extLst>
              <a:ext uri="{FF2B5EF4-FFF2-40B4-BE49-F238E27FC236}">
                <a16:creationId xmlns:a16="http://schemas.microsoft.com/office/drawing/2014/main" id="{BC29E548-CD08-EB42-92BD-B7F6620D1791}"/>
              </a:ext>
            </a:extLst>
          </p:cNvPr>
          <p:cNvSpPr>
            <a:spLocks noGrp="1"/>
          </p:cNvSpPr>
          <p:nvPr>
            <p:ph type="sldNum" sz="quarter" idx="12"/>
          </p:nvPr>
        </p:nvSpPr>
        <p:spPr/>
        <p:txBody>
          <a:bodyPr/>
          <a:lstStyle/>
          <a:p>
            <a:fld id="{2194A979-7411-7C4C-8DF8-16A992A3C643}" type="slidenum">
              <a:rPr lang="en-US" smtClean="0"/>
              <a:t>‹#›</a:t>
            </a:fld>
            <a:endParaRPr lang="en-US"/>
          </a:p>
        </p:txBody>
      </p:sp>
    </p:spTree>
    <p:extLst>
      <p:ext uri="{BB962C8B-B14F-4D97-AF65-F5344CB8AC3E}">
        <p14:creationId xmlns:p14="http://schemas.microsoft.com/office/powerpoint/2010/main" val="3406858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43DE5B-2F5F-A24E-92C9-F6081A0EB8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9394A5-D358-F245-B9FF-137A30CCC5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F9585-E51F-CD47-8870-5CE435D4AA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6/15/2020</a:t>
            </a:r>
          </a:p>
        </p:txBody>
      </p:sp>
      <p:sp>
        <p:nvSpPr>
          <p:cNvPr id="5" name="Footer Placeholder 4">
            <a:extLst>
              <a:ext uri="{FF2B5EF4-FFF2-40B4-BE49-F238E27FC236}">
                <a16:creationId xmlns:a16="http://schemas.microsoft.com/office/drawing/2014/main" id="{8746E92F-7641-7343-8031-7AB42A7ECA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Marion County Job &amp; Family Services, Marion, Ohio            WWW.MCJFS.COM</a:t>
            </a:r>
          </a:p>
        </p:txBody>
      </p:sp>
      <p:sp>
        <p:nvSpPr>
          <p:cNvPr id="6" name="Slide Number Placeholder 5">
            <a:extLst>
              <a:ext uri="{FF2B5EF4-FFF2-40B4-BE49-F238E27FC236}">
                <a16:creationId xmlns:a16="http://schemas.microsoft.com/office/drawing/2014/main" id="{6D31DF8F-4103-254A-9DC8-3B83DFF8A4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94A979-7411-7C4C-8DF8-16A992A3C643}" type="slidenum">
              <a:rPr lang="en-US" smtClean="0"/>
              <a:t>‹#›</a:t>
            </a:fld>
            <a:endParaRPr lang="en-US"/>
          </a:p>
        </p:txBody>
      </p:sp>
    </p:spTree>
    <p:extLst>
      <p:ext uri="{BB962C8B-B14F-4D97-AF65-F5344CB8AC3E}">
        <p14:creationId xmlns:p14="http://schemas.microsoft.com/office/powerpoint/2010/main" val="327441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hyperlink" Target="https://en.wikipedia.org/wiki/File:Essay.svg" TargetMode="External"/><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FBB021-7C63-B74E-A150-2F7A410393D9}"/>
              </a:ext>
            </a:extLst>
          </p:cNvPr>
          <p:cNvSpPr txBox="1"/>
          <p:nvPr/>
        </p:nvSpPr>
        <p:spPr>
          <a:xfrm>
            <a:off x="622089" y="825696"/>
            <a:ext cx="7358074" cy="3016275"/>
          </a:xfrm>
          <a:prstGeom prst="rect">
            <a:avLst/>
          </a:prstGeom>
          <a:noFill/>
        </p:spPr>
        <p:txBody>
          <a:bodyPr wrap="square" rtlCol="0">
            <a:spAutoFit/>
          </a:bodyPr>
          <a:lstStyle/>
          <a:p>
            <a:pPr>
              <a:lnSpc>
                <a:spcPts val="7600"/>
              </a:lnSpc>
            </a:pPr>
            <a:r>
              <a:rPr lang="en-US" sz="7200" b="1" dirty="0">
                <a:solidFill>
                  <a:srgbClr val="1976D2"/>
                </a:solidFill>
              </a:rPr>
              <a:t>Return-to-Work Guide for Employees </a:t>
            </a:r>
          </a:p>
        </p:txBody>
      </p:sp>
      <p:pic>
        <p:nvPicPr>
          <p:cNvPr id="5" name="Picture 4">
            <a:extLst>
              <a:ext uri="{FF2B5EF4-FFF2-40B4-BE49-F238E27FC236}">
                <a16:creationId xmlns:a16="http://schemas.microsoft.com/office/drawing/2014/main" id="{E52B5387-99BD-714C-8083-2AB1587AA063}"/>
              </a:ext>
            </a:extLst>
          </p:cNvPr>
          <p:cNvPicPr>
            <a:picLocks noChangeAspect="1"/>
          </p:cNvPicPr>
          <p:nvPr/>
        </p:nvPicPr>
        <p:blipFill>
          <a:blip r:embed="rId2"/>
          <a:stretch>
            <a:fillRect/>
          </a:stretch>
        </p:blipFill>
        <p:spPr>
          <a:xfrm>
            <a:off x="5916727" y="344213"/>
            <a:ext cx="5687139" cy="6154692"/>
          </a:xfrm>
          <a:prstGeom prst="rect">
            <a:avLst/>
          </a:prstGeom>
        </p:spPr>
      </p:pic>
      <p:sp>
        <p:nvSpPr>
          <p:cNvPr id="7" name="Rectangle 6">
            <a:extLst>
              <a:ext uri="{FF2B5EF4-FFF2-40B4-BE49-F238E27FC236}">
                <a16:creationId xmlns:a16="http://schemas.microsoft.com/office/drawing/2014/main" id="{C7675CAE-3B29-884B-9199-CD4317F23D93}"/>
              </a:ext>
            </a:extLst>
          </p:cNvPr>
          <p:cNvSpPr/>
          <p:nvPr/>
        </p:nvSpPr>
        <p:spPr>
          <a:xfrm>
            <a:off x="0" y="6586151"/>
            <a:ext cx="12192000" cy="271849"/>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48DFF986-2C11-46B7-B93D-8FD3736E2613}"/>
              </a:ext>
            </a:extLst>
          </p:cNvPr>
          <p:cNvPicPr>
            <a:picLocks noChangeAspect="1"/>
          </p:cNvPicPr>
          <p:nvPr/>
        </p:nvPicPr>
        <p:blipFill>
          <a:blip r:embed="rId3"/>
          <a:stretch>
            <a:fillRect/>
          </a:stretch>
        </p:blipFill>
        <p:spPr>
          <a:xfrm>
            <a:off x="210692" y="5059680"/>
            <a:ext cx="2983611" cy="1354483"/>
          </a:xfrm>
          <a:prstGeom prst="rect">
            <a:avLst/>
          </a:prstGeom>
        </p:spPr>
      </p:pic>
      <p:sp>
        <p:nvSpPr>
          <p:cNvPr id="2" name="Date Placeholder 1">
            <a:extLst>
              <a:ext uri="{FF2B5EF4-FFF2-40B4-BE49-F238E27FC236}">
                <a16:creationId xmlns:a16="http://schemas.microsoft.com/office/drawing/2014/main" id="{B14AA14C-67DB-49A8-9A53-C71F8682BD19}"/>
              </a:ext>
            </a:extLst>
          </p:cNvPr>
          <p:cNvSpPr>
            <a:spLocks noGrp="1"/>
          </p:cNvSpPr>
          <p:nvPr>
            <p:ph type="dt" sz="half" idx="10"/>
          </p:nvPr>
        </p:nvSpPr>
        <p:spPr/>
        <p:txBody>
          <a:bodyPr/>
          <a:lstStyle/>
          <a:p>
            <a:r>
              <a:rPr lang="en-US"/>
              <a:t>6/15/2020</a:t>
            </a:r>
          </a:p>
        </p:txBody>
      </p:sp>
      <p:sp>
        <p:nvSpPr>
          <p:cNvPr id="6" name="Footer Placeholder 5">
            <a:extLst>
              <a:ext uri="{FF2B5EF4-FFF2-40B4-BE49-F238E27FC236}">
                <a16:creationId xmlns:a16="http://schemas.microsoft.com/office/drawing/2014/main" id="{C2929BEC-009B-44AF-AFC9-2487D1AB6D22}"/>
              </a:ext>
            </a:extLst>
          </p:cNvPr>
          <p:cNvSpPr>
            <a:spLocks noGrp="1"/>
          </p:cNvSpPr>
          <p:nvPr>
            <p:ph type="ftr" sz="quarter" idx="11"/>
          </p:nvPr>
        </p:nvSpPr>
        <p:spPr/>
        <p:txBody>
          <a:bodyPr/>
          <a:lstStyle/>
          <a:p>
            <a:r>
              <a:rPr lang="en-US"/>
              <a:t>Marion County Job &amp; Family Services, Marion, Ohio            WWW.MCJFS.COM</a:t>
            </a:r>
          </a:p>
        </p:txBody>
      </p:sp>
      <p:sp>
        <p:nvSpPr>
          <p:cNvPr id="8" name="Slide Number Placeholder 7">
            <a:extLst>
              <a:ext uri="{FF2B5EF4-FFF2-40B4-BE49-F238E27FC236}">
                <a16:creationId xmlns:a16="http://schemas.microsoft.com/office/drawing/2014/main" id="{21376478-6AEE-4BEE-8F32-6CD2A12ED1D0}"/>
              </a:ext>
            </a:extLst>
          </p:cNvPr>
          <p:cNvSpPr>
            <a:spLocks noGrp="1"/>
          </p:cNvSpPr>
          <p:nvPr>
            <p:ph type="sldNum" sz="quarter" idx="12"/>
          </p:nvPr>
        </p:nvSpPr>
        <p:spPr/>
        <p:txBody>
          <a:bodyPr/>
          <a:lstStyle/>
          <a:p>
            <a:fld id="{2194A979-7411-7C4C-8DF8-16A992A3C643}" type="slidenum">
              <a:rPr lang="en-US" smtClean="0"/>
              <a:t>1</a:t>
            </a:fld>
            <a:endParaRPr lang="en-US"/>
          </a:p>
        </p:txBody>
      </p:sp>
    </p:spTree>
    <p:extLst>
      <p:ext uri="{BB962C8B-B14F-4D97-AF65-F5344CB8AC3E}">
        <p14:creationId xmlns:p14="http://schemas.microsoft.com/office/powerpoint/2010/main" val="453320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283E2A-2CB2-4F47-89A2-853E5D7497CE}"/>
              </a:ext>
            </a:extLst>
          </p:cNvPr>
          <p:cNvSpPr/>
          <p:nvPr/>
        </p:nvSpPr>
        <p:spPr>
          <a:xfrm rot="16200000">
            <a:off x="-2718486" y="2718485"/>
            <a:ext cx="6858001"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BCD3E10-08E4-EB46-B8CF-6A95CB3D72BD}"/>
              </a:ext>
            </a:extLst>
          </p:cNvPr>
          <p:cNvSpPr/>
          <p:nvPr/>
        </p:nvSpPr>
        <p:spPr>
          <a:xfrm>
            <a:off x="483973" y="1190029"/>
            <a:ext cx="11224054" cy="254171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67901AF-049A-A346-B96E-FCF436E8597E}"/>
              </a:ext>
            </a:extLst>
          </p:cNvPr>
          <p:cNvSpPr txBox="1"/>
          <p:nvPr/>
        </p:nvSpPr>
        <p:spPr>
          <a:xfrm>
            <a:off x="2442518" y="1357326"/>
            <a:ext cx="8913341" cy="2200602"/>
          </a:xfrm>
          <a:prstGeom prst="rect">
            <a:avLst/>
          </a:prstGeom>
          <a:noFill/>
        </p:spPr>
        <p:txBody>
          <a:bodyPr wrap="square" rtlCol="0">
            <a:spAutoFit/>
          </a:bodyPr>
          <a:lstStyle/>
          <a:p>
            <a:pPr>
              <a:spcAft>
                <a:spcPts val="600"/>
              </a:spcAft>
            </a:pPr>
            <a:r>
              <a:rPr lang="en-US" sz="2400" b="1" dirty="0">
                <a:solidFill>
                  <a:srgbClr val="1976D2"/>
                </a:solidFill>
              </a:rPr>
              <a:t>How will positive cases of COVID-19 be handled in the workplace?</a:t>
            </a:r>
          </a:p>
          <a:p>
            <a:pPr>
              <a:spcAft>
                <a:spcPts val="600"/>
              </a:spcAft>
            </a:pPr>
            <a:r>
              <a:rPr lang="en-US" dirty="0">
                <a:solidFill>
                  <a:schemeClr val="tx1">
                    <a:lumMod val="75000"/>
                    <a:lumOff val="25000"/>
                  </a:schemeClr>
                </a:solidFill>
              </a:rPr>
              <a:t>Despite all precautionary measures, there is always a risk of workplace exposure to communicable diseases. Should an employee contract COVID-19 and expose others in our workplace, we will contact the Marion Public Health Department and under their direction,  inform all employees of the possible exposure.  The Health Department will guide actions for isolation and quarantining of staff.   Professional deep cleaning and sanitizing will be employed prior to staff returning to on-site work.</a:t>
            </a:r>
          </a:p>
        </p:txBody>
      </p:sp>
      <p:sp>
        <p:nvSpPr>
          <p:cNvPr id="7" name="Rectangle 6">
            <a:extLst>
              <a:ext uri="{FF2B5EF4-FFF2-40B4-BE49-F238E27FC236}">
                <a16:creationId xmlns:a16="http://schemas.microsoft.com/office/drawing/2014/main" id="{CA86EA40-EE4E-2D40-9743-CCA25E87B9C2}"/>
              </a:ext>
            </a:extLst>
          </p:cNvPr>
          <p:cNvSpPr/>
          <p:nvPr/>
        </p:nvSpPr>
        <p:spPr>
          <a:xfrm>
            <a:off x="483973" y="3970678"/>
            <a:ext cx="11224054" cy="26483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77F4780-B06C-4B49-9CB6-83E0FFC75083}"/>
              </a:ext>
            </a:extLst>
          </p:cNvPr>
          <p:cNvSpPr txBox="1"/>
          <p:nvPr/>
        </p:nvSpPr>
        <p:spPr>
          <a:xfrm>
            <a:off x="2442518" y="4175048"/>
            <a:ext cx="8913341" cy="2277547"/>
          </a:xfrm>
          <a:prstGeom prst="rect">
            <a:avLst/>
          </a:prstGeom>
          <a:noFill/>
        </p:spPr>
        <p:txBody>
          <a:bodyPr wrap="square" rtlCol="0">
            <a:spAutoFit/>
          </a:bodyPr>
          <a:lstStyle/>
          <a:p>
            <a:pPr>
              <a:spcAft>
                <a:spcPts val="600"/>
              </a:spcAft>
            </a:pPr>
            <a:r>
              <a:rPr lang="en-US" sz="2400" b="1" dirty="0">
                <a:solidFill>
                  <a:srgbClr val="1976D2"/>
                </a:solidFill>
              </a:rPr>
              <a:t>When will things go back to normal? </a:t>
            </a:r>
          </a:p>
          <a:p>
            <a:pPr>
              <a:spcAft>
                <a:spcPts val="600"/>
              </a:spcAft>
            </a:pPr>
            <a:r>
              <a:rPr lang="en-US" dirty="0">
                <a:solidFill>
                  <a:schemeClr val="tx1">
                    <a:lumMod val="75000"/>
                    <a:lumOff val="25000"/>
                  </a:schemeClr>
                </a:solidFill>
              </a:rPr>
              <a:t>We will have a new normal.  The COVID19 experience has been “the great revealer”.  Our shared experience has revealed our potential for adapting to change, thinking creatively, and maintaining focus on our purpose.  We have all learned new (and sometimes better) ways to serve which will continue past the health crisis.  </a:t>
            </a:r>
          </a:p>
          <a:p>
            <a:pPr>
              <a:spcAft>
                <a:spcPts val="600"/>
              </a:spcAft>
            </a:pPr>
            <a:r>
              <a:rPr lang="en-US" dirty="0">
                <a:solidFill>
                  <a:schemeClr val="tx1">
                    <a:lumMod val="75000"/>
                    <a:lumOff val="25000"/>
                  </a:schemeClr>
                </a:solidFill>
              </a:rPr>
              <a:t>When we come back together in one space, we will be ever more grateful and ever more focused on doing what is right for all people.</a:t>
            </a:r>
          </a:p>
        </p:txBody>
      </p:sp>
      <p:sp>
        <p:nvSpPr>
          <p:cNvPr id="10" name="TextBox 9">
            <a:extLst>
              <a:ext uri="{FF2B5EF4-FFF2-40B4-BE49-F238E27FC236}">
                <a16:creationId xmlns:a16="http://schemas.microsoft.com/office/drawing/2014/main" id="{B41333FB-DCFF-5B46-A40E-A8D3DED77AFF}"/>
              </a:ext>
            </a:extLst>
          </p:cNvPr>
          <p:cNvSpPr txBox="1"/>
          <p:nvPr/>
        </p:nvSpPr>
        <p:spPr>
          <a:xfrm>
            <a:off x="1905002" y="420128"/>
            <a:ext cx="7578811" cy="646331"/>
          </a:xfrm>
          <a:prstGeom prst="rect">
            <a:avLst/>
          </a:prstGeom>
          <a:noFill/>
        </p:spPr>
        <p:txBody>
          <a:bodyPr wrap="square" rtlCol="0">
            <a:spAutoFit/>
          </a:bodyPr>
          <a:lstStyle/>
          <a:p>
            <a:pPr>
              <a:spcAft>
                <a:spcPts val="600"/>
              </a:spcAft>
            </a:pPr>
            <a:r>
              <a:rPr lang="en-US" sz="3600" b="1" dirty="0">
                <a:solidFill>
                  <a:srgbClr val="1976D2"/>
                </a:solidFill>
              </a:rPr>
              <a:t>Frequently Asked Questions, cont.</a:t>
            </a:r>
            <a:endParaRPr lang="en-US" dirty="0"/>
          </a:p>
        </p:txBody>
      </p:sp>
      <p:pic>
        <p:nvPicPr>
          <p:cNvPr id="8" name="Picture 7" descr="A close up of a logo&#10;&#10;Description automatically generated">
            <a:extLst>
              <a:ext uri="{FF2B5EF4-FFF2-40B4-BE49-F238E27FC236}">
                <a16:creationId xmlns:a16="http://schemas.microsoft.com/office/drawing/2014/main" id="{476FEAFC-BF6E-F747-B579-2482C2E90890}"/>
              </a:ext>
            </a:extLst>
          </p:cNvPr>
          <p:cNvPicPr>
            <a:picLocks noChangeAspect="1"/>
          </p:cNvPicPr>
          <p:nvPr/>
        </p:nvPicPr>
        <p:blipFill>
          <a:blip r:embed="rId3"/>
          <a:stretch>
            <a:fillRect/>
          </a:stretch>
        </p:blipFill>
        <p:spPr>
          <a:xfrm>
            <a:off x="654298" y="1786138"/>
            <a:ext cx="1533462" cy="1348804"/>
          </a:xfrm>
          <a:prstGeom prst="rect">
            <a:avLst/>
          </a:prstGeom>
        </p:spPr>
      </p:pic>
      <p:sp>
        <p:nvSpPr>
          <p:cNvPr id="4" name="Date Placeholder 3">
            <a:extLst>
              <a:ext uri="{FF2B5EF4-FFF2-40B4-BE49-F238E27FC236}">
                <a16:creationId xmlns:a16="http://schemas.microsoft.com/office/drawing/2014/main" id="{98535931-5DBB-4A96-AB4E-E1DFBA27E21A}"/>
              </a:ext>
            </a:extLst>
          </p:cNvPr>
          <p:cNvSpPr>
            <a:spLocks noGrp="1"/>
          </p:cNvSpPr>
          <p:nvPr>
            <p:ph type="dt" sz="half" idx="10"/>
          </p:nvPr>
        </p:nvSpPr>
        <p:spPr/>
        <p:txBody>
          <a:bodyPr/>
          <a:lstStyle/>
          <a:p>
            <a:r>
              <a:rPr lang="en-US"/>
              <a:t>6/15/2020</a:t>
            </a:r>
          </a:p>
        </p:txBody>
      </p:sp>
      <p:sp>
        <p:nvSpPr>
          <p:cNvPr id="9" name="Footer Placeholder 8">
            <a:extLst>
              <a:ext uri="{FF2B5EF4-FFF2-40B4-BE49-F238E27FC236}">
                <a16:creationId xmlns:a16="http://schemas.microsoft.com/office/drawing/2014/main" id="{9D58D5CD-7003-43E8-A44C-62C1D92479AB}"/>
              </a:ext>
            </a:extLst>
          </p:cNvPr>
          <p:cNvSpPr>
            <a:spLocks noGrp="1"/>
          </p:cNvSpPr>
          <p:nvPr>
            <p:ph type="ftr" sz="quarter" idx="11"/>
          </p:nvPr>
        </p:nvSpPr>
        <p:spPr/>
        <p:txBody>
          <a:bodyPr/>
          <a:lstStyle/>
          <a:p>
            <a:r>
              <a:rPr lang="en-US"/>
              <a:t>Marion County Job &amp; Family Services, Marion, Ohio            WWW.MCJFS.COM</a:t>
            </a:r>
          </a:p>
        </p:txBody>
      </p:sp>
      <p:sp>
        <p:nvSpPr>
          <p:cNvPr id="12" name="Slide Number Placeholder 11">
            <a:extLst>
              <a:ext uri="{FF2B5EF4-FFF2-40B4-BE49-F238E27FC236}">
                <a16:creationId xmlns:a16="http://schemas.microsoft.com/office/drawing/2014/main" id="{10ACF703-52D0-45E8-9DBD-43C365E4DEB9}"/>
              </a:ext>
            </a:extLst>
          </p:cNvPr>
          <p:cNvSpPr>
            <a:spLocks noGrp="1"/>
          </p:cNvSpPr>
          <p:nvPr>
            <p:ph type="sldNum" sz="quarter" idx="12"/>
          </p:nvPr>
        </p:nvSpPr>
        <p:spPr/>
        <p:txBody>
          <a:bodyPr/>
          <a:lstStyle/>
          <a:p>
            <a:fld id="{2194A979-7411-7C4C-8DF8-16A992A3C643}" type="slidenum">
              <a:rPr lang="en-US" smtClean="0"/>
              <a:t>10</a:t>
            </a:fld>
            <a:endParaRPr lang="en-US"/>
          </a:p>
        </p:txBody>
      </p:sp>
      <p:pic>
        <p:nvPicPr>
          <p:cNvPr id="14" name="Graphic 13" descr="Meeting">
            <a:extLst>
              <a:ext uri="{FF2B5EF4-FFF2-40B4-BE49-F238E27FC236}">
                <a16:creationId xmlns:a16="http://schemas.microsoft.com/office/drawing/2014/main" id="{C65EE9E0-7681-42EA-86ED-AC51660E585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8200" y="4420866"/>
            <a:ext cx="1252150" cy="1252150"/>
          </a:xfrm>
          <a:prstGeom prst="rect">
            <a:avLst/>
          </a:prstGeom>
        </p:spPr>
      </p:pic>
    </p:spTree>
    <p:extLst>
      <p:ext uri="{BB962C8B-B14F-4D97-AF65-F5344CB8AC3E}">
        <p14:creationId xmlns:p14="http://schemas.microsoft.com/office/powerpoint/2010/main" val="2537469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24355C-C141-784C-B6F9-D89D3013D9BB}"/>
              </a:ext>
            </a:extLst>
          </p:cNvPr>
          <p:cNvSpPr txBox="1"/>
          <p:nvPr/>
        </p:nvSpPr>
        <p:spPr>
          <a:xfrm>
            <a:off x="539579" y="420128"/>
            <a:ext cx="11038702" cy="1554272"/>
          </a:xfrm>
          <a:prstGeom prst="rect">
            <a:avLst/>
          </a:prstGeom>
          <a:noFill/>
        </p:spPr>
        <p:txBody>
          <a:bodyPr wrap="square" rtlCol="0">
            <a:spAutoFit/>
          </a:bodyPr>
          <a:lstStyle/>
          <a:p>
            <a:pPr>
              <a:spcAft>
                <a:spcPts val="600"/>
              </a:spcAft>
            </a:pPr>
            <a:r>
              <a:rPr lang="en-US" sz="3600" b="1" dirty="0">
                <a:solidFill>
                  <a:srgbClr val="1976D2"/>
                </a:solidFill>
              </a:rPr>
              <a:t>Changes You May See at Work</a:t>
            </a:r>
          </a:p>
          <a:p>
            <a:r>
              <a:rPr lang="en-US" dirty="0">
                <a:solidFill>
                  <a:schemeClr val="tx1">
                    <a:lumMod val="75000"/>
                    <a:lumOff val="25000"/>
                  </a:schemeClr>
                </a:solidFill>
              </a:rPr>
              <a:t>In the months to come, we will continually be monitoring the pandemic circumstances and will consider implementing additional technology to keep our workplace safe going forward. Some of the new technology you may experience includes: </a:t>
            </a:r>
          </a:p>
        </p:txBody>
      </p:sp>
      <p:sp>
        <p:nvSpPr>
          <p:cNvPr id="3" name="Rectangle 2">
            <a:extLst>
              <a:ext uri="{FF2B5EF4-FFF2-40B4-BE49-F238E27FC236}">
                <a16:creationId xmlns:a16="http://schemas.microsoft.com/office/drawing/2014/main" id="{6EE26E21-1037-FC41-BEAD-38097152ADC2}"/>
              </a:ext>
            </a:extLst>
          </p:cNvPr>
          <p:cNvSpPr/>
          <p:nvPr/>
        </p:nvSpPr>
        <p:spPr>
          <a:xfrm>
            <a:off x="0" y="6586151"/>
            <a:ext cx="12192000" cy="271849"/>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C3C1559F-D88B-6F4A-A617-8935127F6B25}"/>
              </a:ext>
            </a:extLst>
          </p:cNvPr>
          <p:cNvSpPr/>
          <p:nvPr/>
        </p:nvSpPr>
        <p:spPr>
          <a:xfrm>
            <a:off x="630194" y="2273644"/>
            <a:ext cx="1841157" cy="1841157"/>
          </a:xfrm>
          <a:prstGeom prst="ellipse">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C16789-E5E2-FD45-BF3C-B51938054CC6}"/>
              </a:ext>
            </a:extLst>
          </p:cNvPr>
          <p:cNvSpPr txBox="1"/>
          <p:nvPr/>
        </p:nvSpPr>
        <p:spPr>
          <a:xfrm>
            <a:off x="556053" y="4199299"/>
            <a:ext cx="1989438" cy="923330"/>
          </a:xfrm>
          <a:prstGeom prst="rect">
            <a:avLst/>
          </a:prstGeom>
          <a:noFill/>
        </p:spPr>
        <p:txBody>
          <a:bodyPr wrap="square" rtlCol="0">
            <a:spAutoFit/>
          </a:bodyPr>
          <a:lstStyle/>
          <a:p>
            <a:pPr algn="ctr"/>
            <a:r>
              <a:rPr lang="en-US" b="1" dirty="0">
                <a:solidFill>
                  <a:srgbClr val="1976D2"/>
                </a:solidFill>
              </a:rPr>
              <a:t>Digital Signatures</a:t>
            </a:r>
          </a:p>
          <a:p>
            <a:pPr algn="ctr"/>
            <a:r>
              <a:rPr lang="en-US" b="1" dirty="0">
                <a:solidFill>
                  <a:srgbClr val="1976D2"/>
                </a:solidFill>
              </a:rPr>
              <a:t>(DocuSign or Adobe Sign)</a:t>
            </a:r>
          </a:p>
        </p:txBody>
      </p:sp>
      <p:sp>
        <p:nvSpPr>
          <p:cNvPr id="6" name="Oval 5">
            <a:extLst>
              <a:ext uri="{FF2B5EF4-FFF2-40B4-BE49-F238E27FC236}">
                <a16:creationId xmlns:a16="http://schemas.microsoft.com/office/drawing/2014/main" id="{CC124692-A0D8-9343-B1A3-5EBAC503B293}"/>
              </a:ext>
            </a:extLst>
          </p:cNvPr>
          <p:cNvSpPr/>
          <p:nvPr/>
        </p:nvSpPr>
        <p:spPr>
          <a:xfrm>
            <a:off x="5175421" y="2273644"/>
            <a:ext cx="1841157" cy="1841157"/>
          </a:xfrm>
          <a:prstGeom prst="ellipse">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C073021-B897-AF48-B63D-062139321884}"/>
              </a:ext>
            </a:extLst>
          </p:cNvPr>
          <p:cNvSpPr txBox="1"/>
          <p:nvPr/>
        </p:nvSpPr>
        <p:spPr>
          <a:xfrm>
            <a:off x="5101280" y="4199299"/>
            <a:ext cx="1989438" cy="923330"/>
          </a:xfrm>
          <a:prstGeom prst="rect">
            <a:avLst/>
          </a:prstGeom>
          <a:noFill/>
        </p:spPr>
        <p:txBody>
          <a:bodyPr wrap="square" rtlCol="0">
            <a:spAutoFit/>
          </a:bodyPr>
          <a:lstStyle/>
          <a:p>
            <a:pPr algn="ctr"/>
            <a:r>
              <a:rPr lang="en-US" b="1" dirty="0">
                <a:solidFill>
                  <a:srgbClr val="1976D2"/>
                </a:solidFill>
              </a:rPr>
              <a:t>Touchless Technology</a:t>
            </a:r>
          </a:p>
          <a:p>
            <a:pPr algn="ctr"/>
            <a:r>
              <a:rPr lang="en-US" b="1" dirty="0">
                <a:solidFill>
                  <a:srgbClr val="1976D2"/>
                </a:solidFill>
              </a:rPr>
              <a:t>(lights, dispensers)</a:t>
            </a:r>
          </a:p>
        </p:txBody>
      </p:sp>
      <p:sp>
        <p:nvSpPr>
          <p:cNvPr id="8" name="Oval 7">
            <a:extLst>
              <a:ext uri="{FF2B5EF4-FFF2-40B4-BE49-F238E27FC236}">
                <a16:creationId xmlns:a16="http://schemas.microsoft.com/office/drawing/2014/main" id="{8184DB10-384A-964F-A8E8-C452B95344A1}"/>
              </a:ext>
            </a:extLst>
          </p:cNvPr>
          <p:cNvSpPr/>
          <p:nvPr/>
        </p:nvSpPr>
        <p:spPr>
          <a:xfrm>
            <a:off x="9720648" y="2273644"/>
            <a:ext cx="1841157" cy="1841157"/>
          </a:xfrm>
          <a:prstGeom prst="ellipse">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0E58EA4-9BD6-CF4B-8CEB-3712F9213A16}"/>
              </a:ext>
            </a:extLst>
          </p:cNvPr>
          <p:cNvSpPr txBox="1"/>
          <p:nvPr/>
        </p:nvSpPr>
        <p:spPr>
          <a:xfrm>
            <a:off x="9646507" y="4199299"/>
            <a:ext cx="1989438" cy="1200329"/>
          </a:xfrm>
          <a:prstGeom prst="rect">
            <a:avLst/>
          </a:prstGeom>
          <a:noFill/>
        </p:spPr>
        <p:txBody>
          <a:bodyPr wrap="square" rtlCol="0">
            <a:spAutoFit/>
          </a:bodyPr>
          <a:lstStyle/>
          <a:p>
            <a:pPr algn="ctr"/>
            <a:r>
              <a:rPr lang="en-US" b="1" dirty="0">
                <a:solidFill>
                  <a:srgbClr val="1976D2"/>
                </a:solidFill>
              </a:rPr>
              <a:t>Motion-activated cameras and intercom buttons (Ring Device)</a:t>
            </a:r>
          </a:p>
        </p:txBody>
      </p:sp>
      <p:sp>
        <p:nvSpPr>
          <p:cNvPr id="10" name="Oval 9">
            <a:extLst>
              <a:ext uri="{FF2B5EF4-FFF2-40B4-BE49-F238E27FC236}">
                <a16:creationId xmlns:a16="http://schemas.microsoft.com/office/drawing/2014/main" id="{D6C4D0AD-BEA1-694C-AD58-A67B3891C600}"/>
              </a:ext>
            </a:extLst>
          </p:cNvPr>
          <p:cNvSpPr/>
          <p:nvPr/>
        </p:nvSpPr>
        <p:spPr>
          <a:xfrm>
            <a:off x="2902807" y="3692888"/>
            <a:ext cx="1841157" cy="1841157"/>
          </a:xfrm>
          <a:prstGeom prst="ellipse">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7414C0C-7F5A-AF46-B04E-B31B05BACD5F}"/>
              </a:ext>
            </a:extLst>
          </p:cNvPr>
          <p:cNvSpPr txBox="1"/>
          <p:nvPr/>
        </p:nvSpPr>
        <p:spPr>
          <a:xfrm>
            <a:off x="2650007" y="5606186"/>
            <a:ext cx="2346755" cy="646331"/>
          </a:xfrm>
          <a:prstGeom prst="rect">
            <a:avLst/>
          </a:prstGeom>
          <a:noFill/>
        </p:spPr>
        <p:txBody>
          <a:bodyPr wrap="square" rtlCol="0">
            <a:spAutoFit/>
          </a:bodyPr>
          <a:lstStyle/>
          <a:p>
            <a:pPr algn="ctr"/>
            <a:r>
              <a:rPr lang="en-US" b="1" dirty="0">
                <a:solidFill>
                  <a:srgbClr val="1976D2"/>
                </a:solidFill>
              </a:rPr>
              <a:t>Video Conferencing Apps for Meetings</a:t>
            </a:r>
          </a:p>
        </p:txBody>
      </p:sp>
      <p:sp>
        <p:nvSpPr>
          <p:cNvPr id="12" name="Oval 11">
            <a:extLst>
              <a:ext uri="{FF2B5EF4-FFF2-40B4-BE49-F238E27FC236}">
                <a16:creationId xmlns:a16="http://schemas.microsoft.com/office/drawing/2014/main" id="{E045F975-B3CD-0B4F-B4C7-9F256988FF93}"/>
              </a:ext>
            </a:extLst>
          </p:cNvPr>
          <p:cNvSpPr/>
          <p:nvPr/>
        </p:nvSpPr>
        <p:spPr>
          <a:xfrm>
            <a:off x="7373896" y="3692888"/>
            <a:ext cx="1841157" cy="1841157"/>
          </a:xfrm>
          <a:prstGeom prst="ellipse">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1548C7DD-7A93-6345-9303-9BE7367A6808}"/>
              </a:ext>
            </a:extLst>
          </p:cNvPr>
          <p:cNvSpPr txBox="1"/>
          <p:nvPr/>
        </p:nvSpPr>
        <p:spPr>
          <a:xfrm>
            <a:off x="7299755" y="5606186"/>
            <a:ext cx="1989438" cy="646331"/>
          </a:xfrm>
          <a:prstGeom prst="rect">
            <a:avLst/>
          </a:prstGeom>
          <a:noFill/>
        </p:spPr>
        <p:txBody>
          <a:bodyPr wrap="square" rtlCol="0">
            <a:spAutoFit/>
          </a:bodyPr>
          <a:lstStyle/>
          <a:p>
            <a:pPr algn="ctr"/>
            <a:r>
              <a:rPr lang="en-US" b="1" dirty="0">
                <a:solidFill>
                  <a:srgbClr val="1976D2"/>
                </a:solidFill>
              </a:rPr>
              <a:t>Body temperature scanning devices</a:t>
            </a:r>
          </a:p>
        </p:txBody>
      </p:sp>
      <p:pic>
        <p:nvPicPr>
          <p:cNvPr id="15" name="Picture 14">
            <a:extLst>
              <a:ext uri="{FF2B5EF4-FFF2-40B4-BE49-F238E27FC236}">
                <a16:creationId xmlns:a16="http://schemas.microsoft.com/office/drawing/2014/main" id="{74E89C69-A448-9B48-96D0-61C8B73A2AED}"/>
              </a:ext>
            </a:extLst>
          </p:cNvPr>
          <p:cNvPicPr>
            <a:picLocks noChangeAspect="1"/>
          </p:cNvPicPr>
          <p:nvPr/>
        </p:nvPicPr>
        <p:blipFill>
          <a:blip r:embed="rId2"/>
          <a:srcRect/>
          <a:stretch/>
        </p:blipFill>
        <p:spPr>
          <a:xfrm>
            <a:off x="7575466" y="4226007"/>
            <a:ext cx="1487120" cy="819108"/>
          </a:xfrm>
          <a:prstGeom prst="rect">
            <a:avLst/>
          </a:prstGeom>
        </p:spPr>
      </p:pic>
      <p:pic>
        <p:nvPicPr>
          <p:cNvPr id="17" name="Picture 16" descr="A close up of a logo&#10;&#10;Description automatically generated">
            <a:extLst>
              <a:ext uri="{FF2B5EF4-FFF2-40B4-BE49-F238E27FC236}">
                <a16:creationId xmlns:a16="http://schemas.microsoft.com/office/drawing/2014/main" id="{B09292AB-A371-C340-B696-A4876E51F1CA}"/>
              </a:ext>
            </a:extLst>
          </p:cNvPr>
          <p:cNvPicPr>
            <a:picLocks noChangeAspect="1"/>
          </p:cNvPicPr>
          <p:nvPr/>
        </p:nvPicPr>
        <p:blipFill>
          <a:blip r:embed="rId3"/>
          <a:stretch>
            <a:fillRect/>
          </a:stretch>
        </p:blipFill>
        <p:spPr>
          <a:xfrm>
            <a:off x="987700" y="2698272"/>
            <a:ext cx="1126143" cy="956278"/>
          </a:xfrm>
          <a:prstGeom prst="rect">
            <a:avLst/>
          </a:prstGeom>
        </p:spPr>
      </p:pic>
      <p:pic>
        <p:nvPicPr>
          <p:cNvPr id="19" name="Picture 18" descr="A close up of a logo&#10;&#10;Description automatically generated">
            <a:extLst>
              <a:ext uri="{FF2B5EF4-FFF2-40B4-BE49-F238E27FC236}">
                <a16:creationId xmlns:a16="http://schemas.microsoft.com/office/drawing/2014/main" id="{354EB500-4BE0-434C-9C90-CE5552939B4E}"/>
              </a:ext>
            </a:extLst>
          </p:cNvPr>
          <p:cNvPicPr>
            <a:picLocks noChangeAspect="1"/>
          </p:cNvPicPr>
          <p:nvPr/>
        </p:nvPicPr>
        <p:blipFill>
          <a:blip r:embed="rId4"/>
          <a:stretch>
            <a:fillRect/>
          </a:stretch>
        </p:blipFill>
        <p:spPr>
          <a:xfrm>
            <a:off x="5707835" y="2698272"/>
            <a:ext cx="776330" cy="979958"/>
          </a:xfrm>
          <a:prstGeom prst="rect">
            <a:avLst/>
          </a:prstGeom>
        </p:spPr>
      </p:pic>
      <p:pic>
        <p:nvPicPr>
          <p:cNvPr id="21" name="Picture 20" descr="A picture containing drawing&#10;&#10;Description automatically generated">
            <a:extLst>
              <a:ext uri="{FF2B5EF4-FFF2-40B4-BE49-F238E27FC236}">
                <a16:creationId xmlns:a16="http://schemas.microsoft.com/office/drawing/2014/main" id="{70D02620-02B8-E14F-A64B-35873E8A7E0A}"/>
              </a:ext>
            </a:extLst>
          </p:cNvPr>
          <p:cNvPicPr>
            <a:picLocks noChangeAspect="1"/>
          </p:cNvPicPr>
          <p:nvPr/>
        </p:nvPicPr>
        <p:blipFill>
          <a:blip r:embed="rId5"/>
          <a:stretch>
            <a:fillRect/>
          </a:stretch>
        </p:blipFill>
        <p:spPr>
          <a:xfrm>
            <a:off x="10129730" y="2750407"/>
            <a:ext cx="1022992" cy="859115"/>
          </a:xfrm>
          <a:prstGeom prst="rect">
            <a:avLst/>
          </a:prstGeom>
        </p:spPr>
      </p:pic>
      <p:pic>
        <p:nvPicPr>
          <p:cNvPr id="23" name="Picture 22" descr="A close up of a logo&#10;&#10;Description automatically generated">
            <a:extLst>
              <a:ext uri="{FF2B5EF4-FFF2-40B4-BE49-F238E27FC236}">
                <a16:creationId xmlns:a16="http://schemas.microsoft.com/office/drawing/2014/main" id="{1C655F30-4B9E-FD47-8511-CF9A5F48F693}"/>
              </a:ext>
            </a:extLst>
          </p:cNvPr>
          <p:cNvPicPr>
            <a:picLocks noChangeAspect="1"/>
          </p:cNvPicPr>
          <p:nvPr/>
        </p:nvPicPr>
        <p:blipFill>
          <a:blip r:embed="rId6"/>
          <a:stretch>
            <a:fillRect/>
          </a:stretch>
        </p:blipFill>
        <p:spPr>
          <a:xfrm>
            <a:off x="3385041" y="4022594"/>
            <a:ext cx="876685" cy="1225934"/>
          </a:xfrm>
          <a:prstGeom prst="rect">
            <a:avLst/>
          </a:prstGeom>
        </p:spPr>
      </p:pic>
      <p:pic>
        <p:nvPicPr>
          <p:cNvPr id="20" name="Picture 19">
            <a:extLst>
              <a:ext uri="{FF2B5EF4-FFF2-40B4-BE49-F238E27FC236}">
                <a16:creationId xmlns:a16="http://schemas.microsoft.com/office/drawing/2014/main" id="{923F2888-8CCE-4E72-8C49-4C259A464C54}"/>
              </a:ext>
            </a:extLst>
          </p:cNvPr>
          <p:cNvPicPr>
            <a:picLocks noChangeAspect="1"/>
          </p:cNvPicPr>
          <p:nvPr/>
        </p:nvPicPr>
        <p:blipFill>
          <a:blip r:embed="rId7">
            <a:extLst>
              <a:ext uri="{837473B0-CC2E-450A-ABE3-18F120FF3D39}">
                <a1611:picAttrSrcUrl xmlns:a1611="http://schemas.microsoft.com/office/drawing/2016/11/main" r:id="rId8"/>
              </a:ext>
            </a:extLst>
          </a:blip>
          <a:stretch>
            <a:fillRect/>
          </a:stretch>
        </p:blipFill>
        <p:spPr>
          <a:xfrm>
            <a:off x="969792" y="2499360"/>
            <a:ext cx="1291325" cy="1549590"/>
          </a:xfrm>
          <a:prstGeom prst="rect">
            <a:avLst/>
          </a:prstGeom>
        </p:spPr>
      </p:pic>
      <p:sp>
        <p:nvSpPr>
          <p:cNvPr id="24" name="Date Placeholder 23">
            <a:extLst>
              <a:ext uri="{FF2B5EF4-FFF2-40B4-BE49-F238E27FC236}">
                <a16:creationId xmlns:a16="http://schemas.microsoft.com/office/drawing/2014/main" id="{30D665E5-F13A-4178-83E8-C57269415F82}"/>
              </a:ext>
            </a:extLst>
          </p:cNvPr>
          <p:cNvSpPr>
            <a:spLocks noGrp="1"/>
          </p:cNvSpPr>
          <p:nvPr>
            <p:ph type="dt" sz="half" idx="10"/>
          </p:nvPr>
        </p:nvSpPr>
        <p:spPr/>
        <p:txBody>
          <a:bodyPr/>
          <a:lstStyle/>
          <a:p>
            <a:r>
              <a:rPr lang="en-US"/>
              <a:t>6/15/2020</a:t>
            </a:r>
          </a:p>
        </p:txBody>
      </p:sp>
      <p:sp>
        <p:nvSpPr>
          <p:cNvPr id="25" name="Footer Placeholder 24">
            <a:extLst>
              <a:ext uri="{FF2B5EF4-FFF2-40B4-BE49-F238E27FC236}">
                <a16:creationId xmlns:a16="http://schemas.microsoft.com/office/drawing/2014/main" id="{48F890EB-0FD2-4F93-91CC-E734E5D21443}"/>
              </a:ext>
            </a:extLst>
          </p:cNvPr>
          <p:cNvSpPr>
            <a:spLocks noGrp="1"/>
          </p:cNvSpPr>
          <p:nvPr>
            <p:ph type="ftr" sz="quarter" idx="11"/>
          </p:nvPr>
        </p:nvSpPr>
        <p:spPr/>
        <p:txBody>
          <a:bodyPr/>
          <a:lstStyle/>
          <a:p>
            <a:r>
              <a:rPr lang="en-US"/>
              <a:t>Marion County Job &amp; Family Services, Marion, Ohio            WWW.MCJFS.COM</a:t>
            </a:r>
          </a:p>
        </p:txBody>
      </p:sp>
      <p:sp>
        <p:nvSpPr>
          <p:cNvPr id="26" name="Slide Number Placeholder 25">
            <a:extLst>
              <a:ext uri="{FF2B5EF4-FFF2-40B4-BE49-F238E27FC236}">
                <a16:creationId xmlns:a16="http://schemas.microsoft.com/office/drawing/2014/main" id="{71C6B93C-4828-4113-A39E-B902B05FECE4}"/>
              </a:ext>
            </a:extLst>
          </p:cNvPr>
          <p:cNvSpPr>
            <a:spLocks noGrp="1"/>
          </p:cNvSpPr>
          <p:nvPr>
            <p:ph type="sldNum" sz="quarter" idx="12"/>
          </p:nvPr>
        </p:nvSpPr>
        <p:spPr/>
        <p:txBody>
          <a:bodyPr/>
          <a:lstStyle/>
          <a:p>
            <a:fld id="{2194A979-7411-7C4C-8DF8-16A992A3C643}" type="slidenum">
              <a:rPr lang="en-US" smtClean="0"/>
              <a:t>11</a:t>
            </a:fld>
            <a:endParaRPr lang="en-US"/>
          </a:p>
        </p:txBody>
      </p:sp>
    </p:spTree>
    <p:extLst>
      <p:ext uri="{BB962C8B-B14F-4D97-AF65-F5344CB8AC3E}">
        <p14:creationId xmlns:p14="http://schemas.microsoft.com/office/powerpoint/2010/main" val="4199088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861F6A8-81C6-C448-A2F3-FE0936A6EF11}"/>
              </a:ext>
            </a:extLst>
          </p:cNvPr>
          <p:cNvSpPr/>
          <p:nvPr/>
        </p:nvSpPr>
        <p:spPr>
          <a:xfrm>
            <a:off x="0" y="5442879"/>
            <a:ext cx="12192000"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09128EB-A7C4-1848-9CAE-C8990C90A3F8}"/>
              </a:ext>
            </a:extLst>
          </p:cNvPr>
          <p:cNvSpPr/>
          <p:nvPr/>
        </p:nvSpPr>
        <p:spPr>
          <a:xfrm>
            <a:off x="757881" y="4732365"/>
            <a:ext cx="10676237" cy="142102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AB1C718-B0D9-B94D-8D8C-BEB27D6A8784}"/>
              </a:ext>
            </a:extLst>
          </p:cNvPr>
          <p:cNvSpPr txBox="1"/>
          <p:nvPr/>
        </p:nvSpPr>
        <p:spPr>
          <a:xfrm>
            <a:off x="757880" y="1199772"/>
            <a:ext cx="10408103" cy="4278094"/>
          </a:xfrm>
          <a:prstGeom prst="rect">
            <a:avLst/>
          </a:prstGeom>
          <a:noFill/>
        </p:spPr>
        <p:txBody>
          <a:bodyPr wrap="square" rtlCol="0">
            <a:spAutoFit/>
          </a:bodyPr>
          <a:lstStyle/>
          <a:p>
            <a:pPr>
              <a:spcAft>
                <a:spcPts val="600"/>
              </a:spcAft>
            </a:pPr>
            <a:r>
              <a:rPr lang="en-US" sz="3600" b="1" dirty="0">
                <a:solidFill>
                  <a:srgbClr val="1976D2"/>
                </a:solidFill>
              </a:rPr>
              <a:t>Welcome back! </a:t>
            </a:r>
          </a:p>
          <a:p>
            <a:pPr>
              <a:spcAft>
                <a:spcPts val="600"/>
              </a:spcAft>
            </a:pPr>
            <a:r>
              <a:rPr lang="en-US" sz="2400" dirty="0">
                <a:solidFill>
                  <a:schemeClr val="tx1">
                    <a:lumMod val="75000"/>
                    <a:lumOff val="25000"/>
                  </a:schemeClr>
                </a:solidFill>
              </a:rPr>
              <a:t>As we begin our phased-in return to work and begin this “new normal” in our workplace, we are placing primary importance on the health and safety of our employees and the public.  We are following guidance from local and state officials to implement policies and safety measures which will be required for on-site staff as well as visitors who are accessing “in-person” services in our building.  </a:t>
            </a:r>
          </a:p>
          <a:p>
            <a:pPr>
              <a:spcAft>
                <a:spcPts val="600"/>
              </a:spcAft>
            </a:pPr>
            <a:endParaRPr lang="en-US" sz="2400" dirty="0">
              <a:solidFill>
                <a:schemeClr val="tx1">
                  <a:lumMod val="75000"/>
                  <a:lumOff val="25000"/>
                </a:schemeClr>
              </a:solidFill>
            </a:endParaRPr>
          </a:p>
          <a:p>
            <a:pPr>
              <a:spcAft>
                <a:spcPts val="600"/>
              </a:spcAft>
            </a:pPr>
            <a:r>
              <a:rPr lang="en-US" sz="2400" dirty="0">
                <a:solidFill>
                  <a:schemeClr val="tx1">
                    <a:lumMod val="75000"/>
                    <a:lumOff val="25000"/>
                  </a:schemeClr>
                </a:solidFill>
              </a:rPr>
              <a:t>We are committed to providing access to all essential services in a safe, responsible, and effective manner.</a:t>
            </a:r>
          </a:p>
          <a:p>
            <a:pPr>
              <a:spcAft>
                <a:spcPts val="600"/>
              </a:spcAft>
            </a:pPr>
            <a:endParaRPr lang="en-US" sz="2400" dirty="0">
              <a:solidFill>
                <a:schemeClr val="tx1">
                  <a:lumMod val="75000"/>
                  <a:lumOff val="25000"/>
                </a:schemeClr>
              </a:solidFill>
            </a:endParaRPr>
          </a:p>
        </p:txBody>
      </p:sp>
      <p:sp>
        <p:nvSpPr>
          <p:cNvPr id="4" name="Date Placeholder 3">
            <a:extLst>
              <a:ext uri="{FF2B5EF4-FFF2-40B4-BE49-F238E27FC236}">
                <a16:creationId xmlns:a16="http://schemas.microsoft.com/office/drawing/2014/main" id="{A841AB91-84B2-4CA7-AD9F-F0BACA4B0DFC}"/>
              </a:ext>
            </a:extLst>
          </p:cNvPr>
          <p:cNvSpPr>
            <a:spLocks noGrp="1"/>
          </p:cNvSpPr>
          <p:nvPr>
            <p:ph type="dt" sz="half" idx="10"/>
          </p:nvPr>
        </p:nvSpPr>
        <p:spPr/>
        <p:txBody>
          <a:bodyPr/>
          <a:lstStyle/>
          <a:p>
            <a:r>
              <a:rPr lang="en-US"/>
              <a:t>6/15/2020</a:t>
            </a:r>
          </a:p>
        </p:txBody>
      </p:sp>
      <p:sp>
        <p:nvSpPr>
          <p:cNvPr id="6" name="Footer Placeholder 5">
            <a:extLst>
              <a:ext uri="{FF2B5EF4-FFF2-40B4-BE49-F238E27FC236}">
                <a16:creationId xmlns:a16="http://schemas.microsoft.com/office/drawing/2014/main" id="{8932C149-3803-4E84-A754-EEF67C722A02}"/>
              </a:ext>
            </a:extLst>
          </p:cNvPr>
          <p:cNvSpPr>
            <a:spLocks noGrp="1"/>
          </p:cNvSpPr>
          <p:nvPr>
            <p:ph type="ftr" sz="quarter" idx="11"/>
          </p:nvPr>
        </p:nvSpPr>
        <p:spPr/>
        <p:txBody>
          <a:bodyPr/>
          <a:lstStyle/>
          <a:p>
            <a:r>
              <a:rPr lang="en-US"/>
              <a:t>Marion County Job &amp; Family Services, Marion, Ohio            WWW.MCJFS.COM</a:t>
            </a:r>
          </a:p>
        </p:txBody>
      </p:sp>
      <p:sp>
        <p:nvSpPr>
          <p:cNvPr id="7" name="Slide Number Placeholder 6">
            <a:extLst>
              <a:ext uri="{FF2B5EF4-FFF2-40B4-BE49-F238E27FC236}">
                <a16:creationId xmlns:a16="http://schemas.microsoft.com/office/drawing/2014/main" id="{346C371D-4AF5-4D8E-89B1-07FB5CA4EE3C}"/>
              </a:ext>
            </a:extLst>
          </p:cNvPr>
          <p:cNvSpPr>
            <a:spLocks noGrp="1"/>
          </p:cNvSpPr>
          <p:nvPr>
            <p:ph type="sldNum" sz="quarter" idx="12"/>
          </p:nvPr>
        </p:nvSpPr>
        <p:spPr/>
        <p:txBody>
          <a:bodyPr/>
          <a:lstStyle/>
          <a:p>
            <a:fld id="{2194A979-7411-7C4C-8DF8-16A992A3C643}" type="slidenum">
              <a:rPr lang="en-US" smtClean="0"/>
              <a:t>2</a:t>
            </a:fld>
            <a:endParaRPr lang="en-US"/>
          </a:p>
        </p:txBody>
      </p:sp>
    </p:spTree>
    <p:extLst>
      <p:ext uri="{BB962C8B-B14F-4D97-AF65-F5344CB8AC3E}">
        <p14:creationId xmlns:p14="http://schemas.microsoft.com/office/powerpoint/2010/main" val="172089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24355C-C141-784C-B6F9-D89D3013D9BB}"/>
              </a:ext>
            </a:extLst>
          </p:cNvPr>
          <p:cNvSpPr txBox="1"/>
          <p:nvPr/>
        </p:nvSpPr>
        <p:spPr>
          <a:xfrm>
            <a:off x="539578" y="420128"/>
            <a:ext cx="7578811" cy="6201698"/>
          </a:xfrm>
          <a:prstGeom prst="rect">
            <a:avLst/>
          </a:prstGeom>
          <a:noFill/>
        </p:spPr>
        <p:txBody>
          <a:bodyPr wrap="square" rtlCol="0">
            <a:spAutoFit/>
          </a:bodyPr>
          <a:lstStyle/>
          <a:p>
            <a:pPr>
              <a:spcAft>
                <a:spcPts val="600"/>
              </a:spcAft>
            </a:pPr>
            <a:r>
              <a:rPr lang="en-US" sz="3600" b="1" dirty="0">
                <a:solidFill>
                  <a:srgbClr val="1976D2"/>
                </a:solidFill>
              </a:rPr>
              <a:t>What we are doing: </a:t>
            </a:r>
            <a:endParaRPr lang="en-US" b="1" dirty="0">
              <a:solidFill>
                <a:srgbClr val="1976D2"/>
              </a:solidFill>
            </a:endParaRP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All employees and visitors entering our building will be screened </a:t>
            </a:r>
            <a:br>
              <a:rPr lang="en-US" dirty="0">
                <a:solidFill>
                  <a:schemeClr val="tx1">
                    <a:lumMod val="75000"/>
                    <a:lumOff val="25000"/>
                  </a:schemeClr>
                </a:solidFill>
              </a:rPr>
            </a:br>
            <a:r>
              <a:rPr lang="en-US" dirty="0">
                <a:solidFill>
                  <a:schemeClr val="tx1">
                    <a:lumMod val="75000"/>
                    <a:lumOff val="25000"/>
                  </a:schemeClr>
                </a:solidFill>
              </a:rPr>
              <a:t>for COVID-19 symptoms (including temperature) and possible exposure. </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Face coverings are required for visitors.</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Face coverings are required for staff when outside their personal workspace or when working directly with visitors.</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Common areas and frequently touched surfaces are being cleaned daily. Cleaning supplies will be available, and employees are encouraged to clean and disinfect workspaces throughout the workday.</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Hand sanitizer is provided throughout the building.</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Posters are displayed with reminders on how to prevent the spread </a:t>
            </a:r>
            <a:br>
              <a:rPr lang="en-US" dirty="0">
                <a:solidFill>
                  <a:schemeClr val="tx1">
                    <a:lumMod val="75000"/>
                    <a:lumOff val="25000"/>
                  </a:schemeClr>
                </a:solidFill>
              </a:rPr>
            </a:br>
            <a:r>
              <a:rPr lang="en-US" dirty="0">
                <a:solidFill>
                  <a:schemeClr val="tx1">
                    <a:lumMod val="75000"/>
                    <a:lumOff val="25000"/>
                  </a:schemeClr>
                </a:solidFill>
              </a:rPr>
              <a:t>of germs. </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Wall and floor signage has been installed to maintain social distancing.</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The agency will be closed to the public on Fridays to allow for deep cleaning and sanitation of common areas.</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Person-to-person contacts are revised to allow for social distancing. </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Common areas have reduced seating and capacity limits. </a:t>
            </a:r>
          </a:p>
          <a:p>
            <a:pPr marL="285750" lvl="0" indent="-285750">
              <a:spcAft>
                <a:spcPts val="600"/>
              </a:spcAft>
              <a:buClr>
                <a:srgbClr val="1976D2"/>
              </a:buClr>
              <a:buFont typeface="Arial" panose="020B0604020202020204" pitchFamily="34" charset="0"/>
              <a:buChar char="•"/>
            </a:pPr>
            <a:endParaRPr lang="en-US" dirty="0">
              <a:solidFill>
                <a:schemeClr val="tx1">
                  <a:lumMod val="75000"/>
                  <a:lumOff val="25000"/>
                </a:schemeClr>
              </a:solidFill>
            </a:endParaRPr>
          </a:p>
        </p:txBody>
      </p:sp>
      <p:sp>
        <p:nvSpPr>
          <p:cNvPr id="4" name="Rectangle 3">
            <a:extLst>
              <a:ext uri="{FF2B5EF4-FFF2-40B4-BE49-F238E27FC236}">
                <a16:creationId xmlns:a16="http://schemas.microsoft.com/office/drawing/2014/main" id="{97E1A3F1-4B65-8848-B214-CACE7769724F}"/>
              </a:ext>
            </a:extLst>
          </p:cNvPr>
          <p:cNvSpPr/>
          <p:nvPr/>
        </p:nvSpPr>
        <p:spPr>
          <a:xfrm>
            <a:off x="0" y="6722075"/>
            <a:ext cx="12192000" cy="271849"/>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1BCF83A-3F94-1545-AA29-F61EA31781FC}"/>
              </a:ext>
            </a:extLst>
          </p:cNvPr>
          <p:cNvPicPr>
            <a:picLocks noChangeAspect="1"/>
          </p:cNvPicPr>
          <p:nvPr/>
        </p:nvPicPr>
        <p:blipFill>
          <a:blip r:embed="rId3"/>
          <a:srcRect/>
          <a:stretch/>
        </p:blipFill>
        <p:spPr>
          <a:xfrm>
            <a:off x="8495402" y="1729946"/>
            <a:ext cx="3157020" cy="3241431"/>
          </a:xfrm>
          <a:prstGeom prst="rect">
            <a:avLst/>
          </a:prstGeom>
        </p:spPr>
      </p:pic>
      <p:sp>
        <p:nvSpPr>
          <p:cNvPr id="3" name="Date Placeholder 2">
            <a:extLst>
              <a:ext uri="{FF2B5EF4-FFF2-40B4-BE49-F238E27FC236}">
                <a16:creationId xmlns:a16="http://schemas.microsoft.com/office/drawing/2014/main" id="{B590314B-D67C-4EAF-B9AD-CB143D6D519F}"/>
              </a:ext>
            </a:extLst>
          </p:cNvPr>
          <p:cNvSpPr>
            <a:spLocks noGrp="1"/>
          </p:cNvSpPr>
          <p:nvPr>
            <p:ph type="dt" sz="half" idx="10"/>
          </p:nvPr>
        </p:nvSpPr>
        <p:spPr/>
        <p:txBody>
          <a:bodyPr/>
          <a:lstStyle/>
          <a:p>
            <a:r>
              <a:rPr lang="en-US"/>
              <a:t>6/15/2020</a:t>
            </a:r>
          </a:p>
        </p:txBody>
      </p:sp>
      <p:sp>
        <p:nvSpPr>
          <p:cNvPr id="5" name="Footer Placeholder 4">
            <a:extLst>
              <a:ext uri="{FF2B5EF4-FFF2-40B4-BE49-F238E27FC236}">
                <a16:creationId xmlns:a16="http://schemas.microsoft.com/office/drawing/2014/main" id="{416A421C-DE51-4C3D-9C20-814E23E386F8}"/>
              </a:ext>
            </a:extLst>
          </p:cNvPr>
          <p:cNvSpPr>
            <a:spLocks noGrp="1"/>
          </p:cNvSpPr>
          <p:nvPr>
            <p:ph type="ftr" sz="quarter" idx="11"/>
          </p:nvPr>
        </p:nvSpPr>
        <p:spPr/>
        <p:txBody>
          <a:bodyPr/>
          <a:lstStyle/>
          <a:p>
            <a:r>
              <a:rPr lang="en-US"/>
              <a:t>Marion County Job &amp; Family Services, Marion, Ohio            WWW.MCJFS.COM</a:t>
            </a:r>
          </a:p>
        </p:txBody>
      </p:sp>
      <p:sp>
        <p:nvSpPr>
          <p:cNvPr id="7" name="Slide Number Placeholder 6">
            <a:extLst>
              <a:ext uri="{FF2B5EF4-FFF2-40B4-BE49-F238E27FC236}">
                <a16:creationId xmlns:a16="http://schemas.microsoft.com/office/drawing/2014/main" id="{69C276A1-B641-4784-B746-3B7111F80D6A}"/>
              </a:ext>
            </a:extLst>
          </p:cNvPr>
          <p:cNvSpPr>
            <a:spLocks noGrp="1"/>
          </p:cNvSpPr>
          <p:nvPr>
            <p:ph type="sldNum" sz="quarter" idx="12"/>
          </p:nvPr>
        </p:nvSpPr>
        <p:spPr/>
        <p:txBody>
          <a:bodyPr/>
          <a:lstStyle/>
          <a:p>
            <a:fld id="{2194A979-7411-7C4C-8DF8-16A992A3C643}" type="slidenum">
              <a:rPr lang="en-US" smtClean="0"/>
              <a:t>3</a:t>
            </a:fld>
            <a:endParaRPr lang="en-US"/>
          </a:p>
        </p:txBody>
      </p:sp>
    </p:spTree>
    <p:extLst>
      <p:ext uri="{BB962C8B-B14F-4D97-AF65-F5344CB8AC3E}">
        <p14:creationId xmlns:p14="http://schemas.microsoft.com/office/powerpoint/2010/main" val="365098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24355C-C141-784C-B6F9-D89D3013D9BB}"/>
              </a:ext>
            </a:extLst>
          </p:cNvPr>
          <p:cNvSpPr txBox="1"/>
          <p:nvPr/>
        </p:nvSpPr>
        <p:spPr>
          <a:xfrm>
            <a:off x="539579" y="420128"/>
            <a:ext cx="7912443" cy="5370701"/>
          </a:xfrm>
          <a:prstGeom prst="rect">
            <a:avLst/>
          </a:prstGeom>
          <a:noFill/>
        </p:spPr>
        <p:txBody>
          <a:bodyPr wrap="square" rtlCol="0">
            <a:spAutoFit/>
          </a:bodyPr>
          <a:lstStyle/>
          <a:p>
            <a:pPr>
              <a:spcAft>
                <a:spcPts val="600"/>
              </a:spcAft>
            </a:pPr>
            <a:r>
              <a:rPr lang="en-US" sz="3600" b="1" dirty="0">
                <a:solidFill>
                  <a:srgbClr val="1976D2"/>
                </a:solidFill>
              </a:rPr>
              <a:t>What you can do upon return to work: </a:t>
            </a:r>
            <a:endParaRPr lang="en-US" b="1" dirty="0">
              <a:solidFill>
                <a:srgbClr val="1976D2"/>
              </a:solidFill>
            </a:endParaRPr>
          </a:p>
          <a:p>
            <a:pPr marL="28575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Undergo daily health assessment and wear a face covering when outside your work space or working directly with the public.</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Maintain social distancing practices in the workplace. </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Clean and sanitize your work area daily.</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Wash your hands frequently or use hand sanitizer</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Cover your nose and mouth when sneezing or coughing.</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Avoid touching your face.</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Avoid using other employees’ phones, desks, offices or other work tools and equipment, when possible.</a:t>
            </a:r>
          </a:p>
          <a:p>
            <a:pPr marL="28575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 Stay home or go home if you are sick.</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Talk to your supervisor if you have concerns specific to your circumstances</a:t>
            </a:r>
          </a:p>
          <a:p>
            <a:pPr marL="285750" lvl="0" indent="-285750">
              <a:spcAft>
                <a:spcPts val="600"/>
              </a:spcAft>
              <a:buClr>
                <a:srgbClr val="1976D2"/>
              </a:buClr>
              <a:buFont typeface="Arial" panose="020B0604020202020204" pitchFamily="34" charset="0"/>
              <a:buChar char="•"/>
            </a:pPr>
            <a:r>
              <a:rPr lang="en-US" dirty="0">
                <a:solidFill>
                  <a:schemeClr val="tx1">
                    <a:lumMod val="75000"/>
                    <a:lumOff val="25000"/>
                  </a:schemeClr>
                </a:solidFill>
              </a:rPr>
              <a:t>Follow all agency policies and prescribed practices.</a:t>
            </a:r>
          </a:p>
          <a:p>
            <a:pPr marL="285750" lvl="0" indent="-285750">
              <a:spcAft>
                <a:spcPts val="600"/>
              </a:spcAft>
              <a:buClr>
                <a:srgbClr val="1976D2"/>
              </a:buClr>
              <a:buFont typeface="Arial" panose="020B0604020202020204" pitchFamily="34" charset="0"/>
              <a:buChar char="•"/>
            </a:pPr>
            <a:r>
              <a:rPr lang="en-US" b="1" dirty="0">
                <a:solidFill>
                  <a:schemeClr val="accent1"/>
                </a:solidFill>
              </a:rPr>
              <a:t>Be kind</a:t>
            </a:r>
            <a:r>
              <a:rPr lang="en-US" dirty="0">
                <a:solidFill>
                  <a:schemeClr val="tx1">
                    <a:lumMod val="75000"/>
                    <a:lumOff val="25000"/>
                  </a:schemeClr>
                </a:solidFill>
              </a:rPr>
              <a:t>. Understand that this is a stressful time for everyone, and an extra bit of kindness right now can go a long way.  </a:t>
            </a:r>
          </a:p>
        </p:txBody>
      </p:sp>
      <p:sp>
        <p:nvSpPr>
          <p:cNvPr id="3" name="Rectangle 2">
            <a:extLst>
              <a:ext uri="{FF2B5EF4-FFF2-40B4-BE49-F238E27FC236}">
                <a16:creationId xmlns:a16="http://schemas.microsoft.com/office/drawing/2014/main" id="{6EE26E21-1037-FC41-BEAD-38097152ADC2}"/>
              </a:ext>
            </a:extLst>
          </p:cNvPr>
          <p:cNvSpPr/>
          <p:nvPr/>
        </p:nvSpPr>
        <p:spPr>
          <a:xfrm>
            <a:off x="0" y="6586151"/>
            <a:ext cx="12192000" cy="271849"/>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close up of a logo&#10;&#10;Description automatically generated">
            <a:extLst>
              <a:ext uri="{FF2B5EF4-FFF2-40B4-BE49-F238E27FC236}">
                <a16:creationId xmlns:a16="http://schemas.microsoft.com/office/drawing/2014/main" id="{4BC155D8-4818-B74F-8D8D-C3F35C99DB58}"/>
              </a:ext>
            </a:extLst>
          </p:cNvPr>
          <p:cNvPicPr>
            <a:picLocks noChangeAspect="1"/>
          </p:cNvPicPr>
          <p:nvPr/>
        </p:nvPicPr>
        <p:blipFill>
          <a:blip r:embed="rId2"/>
          <a:stretch>
            <a:fillRect/>
          </a:stretch>
        </p:blipFill>
        <p:spPr>
          <a:xfrm>
            <a:off x="8452022" y="1223321"/>
            <a:ext cx="3406409" cy="3442266"/>
          </a:xfrm>
          <a:prstGeom prst="rect">
            <a:avLst/>
          </a:prstGeom>
        </p:spPr>
      </p:pic>
      <p:sp>
        <p:nvSpPr>
          <p:cNvPr id="4" name="Date Placeholder 3">
            <a:extLst>
              <a:ext uri="{FF2B5EF4-FFF2-40B4-BE49-F238E27FC236}">
                <a16:creationId xmlns:a16="http://schemas.microsoft.com/office/drawing/2014/main" id="{0FD02F04-9A1E-4BAA-BE06-0AB2BB51103A}"/>
              </a:ext>
            </a:extLst>
          </p:cNvPr>
          <p:cNvSpPr>
            <a:spLocks noGrp="1"/>
          </p:cNvSpPr>
          <p:nvPr>
            <p:ph type="dt" sz="half" idx="10"/>
          </p:nvPr>
        </p:nvSpPr>
        <p:spPr/>
        <p:txBody>
          <a:bodyPr/>
          <a:lstStyle/>
          <a:p>
            <a:r>
              <a:rPr lang="en-US"/>
              <a:t>6/15/2020</a:t>
            </a:r>
          </a:p>
        </p:txBody>
      </p:sp>
      <p:sp>
        <p:nvSpPr>
          <p:cNvPr id="6" name="Footer Placeholder 5">
            <a:extLst>
              <a:ext uri="{FF2B5EF4-FFF2-40B4-BE49-F238E27FC236}">
                <a16:creationId xmlns:a16="http://schemas.microsoft.com/office/drawing/2014/main" id="{8694809D-D9C4-4155-BEE8-A5A8A37BC460}"/>
              </a:ext>
            </a:extLst>
          </p:cNvPr>
          <p:cNvSpPr>
            <a:spLocks noGrp="1"/>
          </p:cNvSpPr>
          <p:nvPr>
            <p:ph type="ftr" sz="quarter" idx="11"/>
          </p:nvPr>
        </p:nvSpPr>
        <p:spPr/>
        <p:txBody>
          <a:bodyPr/>
          <a:lstStyle/>
          <a:p>
            <a:r>
              <a:rPr lang="en-US"/>
              <a:t>Marion County Job &amp; Family Services, Marion, Ohio            WWW.MCJFS.COM</a:t>
            </a:r>
          </a:p>
        </p:txBody>
      </p:sp>
      <p:sp>
        <p:nvSpPr>
          <p:cNvPr id="7" name="Slide Number Placeholder 6">
            <a:extLst>
              <a:ext uri="{FF2B5EF4-FFF2-40B4-BE49-F238E27FC236}">
                <a16:creationId xmlns:a16="http://schemas.microsoft.com/office/drawing/2014/main" id="{0A0149AD-E658-489B-8091-56D59A80D4DB}"/>
              </a:ext>
            </a:extLst>
          </p:cNvPr>
          <p:cNvSpPr>
            <a:spLocks noGrp="1"/>
          </p:cNvSpPr>
          <p:nvPr>
            <p:ph type="sldNum" sz="quarter" idx="12"/>
          </p:nvPr>
        </p:nvSpPr>
        <p:spPr/>
        <p:txBody>
          <a:bodyPr/>
          <a:lstStyle/>
          <a:p>
            <a:fld id="{2194A979-7411-7C4C-8DF8-16A992A3C643}" type="slidenum">
              <a:rPr lang="en-US" smtClean="0"/>
              <a:t>4</a:t>
            </a:fld>
            <a:endParaRPr lang="en-US"/>
          </a:p>
        </p:txBody>
      </p:sp>
    </p:spTree>
    <p:extLst>
      <p:ext uri="{BB962C8B-B14F-4D97-AF65-F5344CB8AC3E}">
        <p14:creationId xmlns:p14="http://schemas.microsoft.com/office/powerpoint/2010/main" val="2505506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283E2A-2CB2-4F47-89A2-853E5D7497CE}"/>
              </a:ext>
            </a:extLst>
          </p:cNvPr>
          <p:cNvSpPr/>
          <p:nvPr/>
        </p:nvSpPr>
        <p:spPr>
          <a:xfrm rot="16200000">
            <a:off x="-2718486" y="2718485"/>
            <a:ext cx="6858001"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BCD3E10-08E4-EB46-B8CF-6A95CB3D72BD}"/>
              </a:ext>
            </a:extLst>
          </p:cNvPr>
          <p:cNvSpPr/>
          <p:nvPr/>
        </p:nvSpPr>
        <p:spPr>
          <a:xfrm>
            <a:off x="483973" y="1190029"/>
            <a:ext cx="11224054" cy="205534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67901AF-049A-A346-B96E-FCF436E8597E}"/>
              </a:ext>
            </a:extLst>
          </p:cNvPr>
          <p:cNvSpPr txBox="1"/>
          <p:nvPr/>
        </p:nvSpPr>
        <p:spPr>
          <a:xfrm>
            <a:off x="2442518" y="1357326"/>
            <a:ext cx="8839201" cy="7017306"/>
          </a:xfrm>
          <a:prstGeom prst="rect">
            <a:avLst/>
          </a:prstGeom>
          <a:noFill/>
        </p:spPr>
        <p:txBody>
          <a:bodyPr wrap="square" rtlCol="0">
            <a:spAutoFit/>
          </a:bodyPr>
          <a:lstStyle/>
          <a:p>
            <a:pPr>
              <a:spcAft>
                <a:spcPts val="600"/>
              </a:spcAft>
            </a:pPr>
            <a:r>
              <a:rPr lang="en-US" sz="2400" b="1" dirty="0">
                <a:solidFill>
                  <a:srgbClr val="1976D2"/>
                </a:solidFill>
              </a:rPr>
              <a:t>When will </a:t>
            </a:r>
            <a:r>
              <a:rPr lang="en-US" sz="2400" b="1" u="sng" dirty="0">
                <a:solidFill>
                  <a:srgbClr val="1976D2"/>
                </a:solidFill>
              </a:rPr>
              <a:t>all</a:t>
            </a:r>
            <a:r>
              <a:rPr lang="en-US" sz="2400" b="1" dirty="0">
                <a:solidFill>
                  <a:srgbClr val="1976D2"/>
                </a:solidFill>
              </a:rPr>
              <a:t> employees return to work?</a:t>
            </a:r>
            <a:r>
              <a:rPr lang="en-US" sz="2400" dirty="0">
                <a:solidFill>
                  <a:srgbClr val="1976D2"/>
                </a:solidFill>
                <a:effectLst/>
              </a:rPr>
              <a:t> </a:t>
            </a:r>
          </a:p>
          <a:p>
            <a:pPr>
              <a:spcAft>
                <a:spcPts val="600"/>
              </a:spcAft>
            </a:pPr>
            <a:r>
              <a:rPr lang="en-US" dirty="0">
                <a:solidFill>
                  <a:schemeClr val="tx1">
                    <a:lumMod val="75000"/>
                    <a:lumOff val="25000"/>
                  </a:schemeClr>
                </a:solidFill>
              </a:rPr>
              <a:t>We are taking a phased approach to our return-to-work plan.  The first phase will include staff whose work:</a:t>
            </a:r>
          </a:p>
          <a:p>
            <a:pPr marL="342900" indent="-342900">
              <a:spcAft>
                <a:spcPts val="600"/>
              </a:spcAft>
              <a:buFont typeface="+mj-lt"/>
              <a:buAutoNum type="arabicPeriod"/>
            </a:pPr>
            <a:r>
              <a:rPr lang="en-US" dirty="0">
                <a:solidFill>
                  <a:schemeClr val="tx1">
                    <a:lumMod val="75000"/>
                    <a:lumOff val="25000"/>
                  </a:schemeClr>
                </a:solidFill>
              </a:rPr>
              <a:t>Supports “in-person” access to services (OMJ Center, Resource Room). </a:t>
            </a:r>
          </a:p>
          <a:p>
            <a:pPr marL="342900" indent="-342900">
              <a:spcAft>
                <a:spcPts val="600"/>
              </a:spcAft>
              <a:buFont typeface="+mj-lt"/>
              <a:buAutoNum type="arabicPeriod"/>
            </a:pPr>
            <a:r>
              <a:rPr lang="en-US" dirty="0">
                <a:solidFill>
                  <a:schemeClr val="tx1">
                    <a:lumMod val="75000"/>
                    <a:lumOff val="25000"/>
                  </a:schemeClr>
                </a:solidFill>
              </a:rPr>
              <a:t>Cannot be fully and efficiently performed from an off-site location (some fiscal activities).</a:t>
            </a:r>
          </a:p>
          <a:p>
            <a:pPr marL="342900" indent="-342900">
              <a:spcAft>
                <a:spcPts val="600"/>
              </a:spcAft>
              <a:buFont typeface="+mj-lt"/>
              <a:buAutoNum type="arabicPeriod"/>
            </a:pPr>
            <a:r>
              <a:rPr lang="en-US" dirty="0">
                <a:solidFill>
                  <a:schemeClr val="tx1">
                    <a:lumMod val="75000"/>
                    <a:lumOff val="25000"/>
                  </a:schemeClr>
                </a:solidFill>
              </a:rPr>
              <a:t>Supports on-site operational functions and activities (mail, fax distribution, etc.).</a:t>
            </a:r>
          </a:p>
          <a:p>
            <a:pPr>
              <a:spcAft>
                <a:spcPts val="600"/>
              </a:spcAft>
            </a:pPr>
            <a:endParaRPr lang="en-US" dirty="0">
              <a:solidFill>
                <a:schemeClr val="tx1">
                  <a:lumMod val="75000"/>
                  <a:lumOff val="25000"/>
                </a:schemeClr>
              </a:solidFill>
            </a:endParaRPr>
          </a:p>
          <a:p>
            <a:pPr>
              <a:spcAft>
                <a:spcPts val="600"/>
              </a:spcAft>
            </a:pPr>
            <a:r>
              <a:rPr lang="en-US" dirty="0">
                <a:solidFill>
                  <a:schemeClr val="tx1">
                    <a:lumMod val="75000"/>
                    <a:lumOff val="25000"/>
                  </a:schemeClr>
                </a:solidFill>
              </a:rPr>
              <a:t>Subsequent phases of staff redeployment will be dependent upon:</a:t>
            </a:r>
          </a:p>
          <a:p>
            <a:pPr marL="342900" indent="-342900">
              <a:spcAft>
                <a:spcPts val="600"/>
              </a:spcAft>
              <a:buFont typeface="+mj-lt"/>
              <a:buAutoNum type="arabicPeriod"/>
            </a:pPr>
            <a:r>
              <a:rPr lang="en-US" dirty="0">
                <a:solidFill>
                  <a:schemeClr val="tx1">
                    <a:lumMod val="75000"/>
                    <a:lumOff val="25000"/>
                  </a:schemeClr>
                </a:solidFill>
              </a:rPr>
              <a:t>The nature of the work and the degree to which on-site staff are required to accommodate the needs of clients, providers, and other community partners.</a:t>
            </a:r>
          </a:p>
          <a:p>
            <a:pPr marL="342900" indent="-342900">
              <a:spcAft>
                <a:spcPts val="600"/>
              </a:spcAft>
              <a:buFont typeface="+mj-lt"/>
              <a:buAutoNum type="arabicPeriod"/>
            </a:pPr>
            <a:r>
              <a:rPr lang="en-US" dirty="0">
                <a:solidFill>
                  <a:schemeClr val="tx1">
                    <a:lumMod val="75000"/>
                    <a:lumOff val="25000"/>
                  </a:schemeClr>
                </a:solidFill>
              </a:rPr>
              <a:t>Changes in federal and state program policy which require increased staff response.</a:t>
            </a:r>
          </a:p>
          <a:p>
            <a:pPr marL="342900" indent="-342900">
              <a:spcAft>
                <a:spcPts val="600"/>
              </a:spcAft>
              <a:buFont typeface="+mj-lt"/>
              <a:buAutoNum type="arabicPeriod"/>
            </a:pPr>
            <a:r>
              <a:rPr lang="en-US" dirty="0">
                <a:solidFill>
                  <a:schemeClr val="tx1">
                    <a:lumMod val="75000"/>
                    <a:lumOff val="25000"/>
                  </a:schemeClr>
                </a:solidFill>
              </a:rPr>
              <a:t>Changes in public health policy which no longer encourage remote work.</a:t>
            </a:r>
          </a:p>
          <a:p>
            <a:pPr>
              <a:spcAft>
                <a:spcPts val="600"/>
              </a:spcAft>
            </a:pPr>
            <a:r>
              <a:rPr lang="en-US" b="1" i="1" dirty="0">
                <a:solidFill>
                  <a:schemeClr val="accent1"/>
                </a:solidFill>
              </a:rPr>
              <a:t>We will continue to monitor public health information and adhere to the Responsible Restart Ohio guidance as issued from the Governor’s office.</a:t>
            </a:r>
          </a:p>
          <a:p>
            <a:pPr marL="342900" indent="-342900">
              <a:spcAft>
                <a:spcPts val="600"/>
              </a:spcAft>
              <a:buFont typeface="+mj-lt"/>
              <a:buAutoNum type="arabicPeriod"/>
            </a:pPr>
            <a:endParaRPr lang="en-US" dirty="0">
              <a:solidFill>
                <a:schemeClr val="tx1">
                  <a:lumMod val="75000"/>
                  <a:lumOff val="25000"/>
                </a:schemeClr>
              </a:solidFill>
            </a:endParaRPr>
          </a:p>
          <a:p>
            <a:pPr marL="342900" indent="-342900">
              <a:spcAft>
                <a:spcPts val="600"/>
              </a:spcAft>
              <a:buFont typeface="+mj-lt"/>
              <a:buAutoNum type="arabicPeriod"/>
            </a:pPr>
            <a:endParaRPr lang="en-US" dirty="0">
              <a:solidFill>
                <a:schemeClr val="tx1">
                  <a:lumMod val="75000"/>
                  <a:lumOff val="25000"/>
                </a:schemeClr>
              </a:solidFill>
            </a:endParaRPr>
          </a:p>
          <a:p>
            <a:pPr marL="342900" indent="-342900">
              <a:spcAft>
                <a:spcPts val="600"/>
              </a:spcAft>
              <a:buFont typeface="+mj-lt"/>
              <a:buAutoNum type="arabicPeriod"/>
            </a:pPr>
            <a:endParaRPr lang="en-US" dirty="0">
              <a:solidFill>
                <a:schemeClr val="tx1">
                  <a:lumMod val="75000"/>
                  <a:lumOff val="25000"/>
                </a:schemeClr>
              </a:solidFill>
            </a:endParaRPr>
          </a:p>
          <a:p>
            <a:pPr marL="342900" indent="-342900">
              <a:spcAft>
                <a:spcPts val="600"/>
              </a:spcAft>
              <a:buFont typeface="+mj-lt"/>
              <a:buAutoNum type="arabicPeriod"/>
            </a:pPr>
            <a:r>
              <a:rPr lang="en-US" dirty="0">
                <a:solidFill>
                  <a:schemeClr val="tx1">
                    <a:lumMod val="75000"/>
                    <a:lumOff val="25000"/>
                  </a:schemeClr>
                </a:solidFill>
              </a:rPr>
              <a:t>A</a:t>
            </a:r>
          </a:p>
          <a:p>
            <a:pPr marL="342900" indent="-342900">
              <a:spcAft>
                <a:spcPts val="600"/>
              </a:spcAft>
              <a:buFont typeface="+mj-lt"/>
              <a:buAutoNum type="arabicPeriod"/>
            </a:pPr>
            <a:endParaRPr lang="en-US" dirty="0">
              <a:solidFill>
                <a:schemeClr val="tx1">
                  <a:lumMod val="75000"/>
                  <a:lumOff val="25000"/>
                </a:schemeClr>
              </a:solidFill>
            </a:endParaRPr>
          </a:p>
          <a:p>
            <a:pPr>
              <a:spcAft>
                <a:spcPts val="600"/>
              </a:spcAft>
            </a:pPr>
            <a:r>
              <a:rPr lang="en-US" dirty="0" err="1">
                <a:solidFill>
                  <a:schemeClr val="tx1">
                    <a:lumMod val="75000"/>
                    <a:lumOff val="25000"/>
                  </a:schemeClr>
                </a:solidFill>
              </a:rPr>
              <a:t>sta</a:t>
            </a:r>
            <a:r>
              <a:rPr lang="en-US" dirty="0">
                <a:solidFill>
                  <a:schemeClr val="tx1">
                    <a:lumMod val="75000"/>
                    <a:lumOff val="25000"/>
                  </a:schemeClr>
                </a:solidFill>
              </a:rPr>
              <a:t> should discuss your specific circumstances with your manager. </a:t>
            </a:r>
          </a:p>
        </p:txBody>
      </p:sp>
      <p:sp>
        <p:nvSpPr>
          <p:cNvPr id="10" name="TextBox 9">
            <a:extLst>
              <a:ext uri="{FF2B5EF4-FFF2-40B4-BE49-F238E27FC236}">
                <a16:creationId xmlns:a16="http://schemas.microsoft.com/office/drawing/2014/main" id="{B41333FB-DCFF-5B46-A40E-A8D3DED77AFF}"/>
              </a:ext>
            </a:extLst>
          </p:cNvPr>
          <p:cNvSpPr txBox="1"/>
          <p:nvPr/>
        </p:nvSpPr>
        <p:spPr>
          <a:xfrm>
            <a:off x="1905002" y="420128"/>
            <a:ext cx="7578811" cy="646331"/>
          </a:xfrm>
          <a:prstGeom prst="rect">
            <a:avLst/>
          </a:prstGeom>
          <a:noFill/>
        </p:spPr>
        <p:txBody>
          <a:bodyPr wrap="square" rtlCol="0">
            <a:spAutoFit/>
          </a:bodyPr>
          <a:lstStyle/>
          <a:p>
            <a:pPr>
              <a:spcAft>
                <a:spcPts val="600"/>
              </a:spcAft>
            </a:pPr>
            <a:r>
              <a:rPr lang="en-US" sz="3600" b="1" dirty="0">
                <a:solidFill>
                  <a:srgbClr val="1976D2"/>
                </a:solidFill>
              </a:rPr>
              <a:t>Frequently Asked Questions</a:t>
            </a:r>
            <a:endParaRPr lang="en-US" dirty="0"/>
          </a:p>
        </p:txBody>
      </p:sp>
      <p:pic>
        <p:nvPicPr>
          <p:cNvPr id="12" name="Picture 11" descr="A close up of a logo&#10;&#10;Description automatically generated">
            <a:extLst>
              <a:ext uri="{FF2B5EF4-FFF2-40B4-BE49-F238E27FC236}">
                <a16:creationId xmlns:a16="http://schemas.microsoft.com/office/drawing/2014/main" id="{8A625B58-41A6-024D-886D-BC7B674B871C}"/>
              </a:ext>
            </a:extLst>
          </p:cNvPr>
          <p:cNvPicPr>
            <a:picLocks noChangeAspect="1"/>
          </p:cNvPicPr>
          <p:nvPr/>
        </p:nvPicPr>
        <p:blipFill>
          <a:blip r:embed="rId3"/>
          <a:stretch>
            <a:fillRect/>
          </a:stretch>
        </p:blipFill>
        <p:spPr>
          <a:xfrm>
            <a:off x="820372" y="1514121"/>
            <a:ext cx="1349598" cy="1410597"/>
          </a:xfrm>
          <a:prstGeom prst="rect">
            <a:avLst/>
          </a:prstGeom>
        </p:spPr>
      </p:pic>
      <p:sp>
        <p:nvSpPr>
          <p:cNvPr id="4" name="Date Placeholder 3">
            <a:extLst>
              <a:ext uri="{FF2B5EF4-FFF2-40B4-BE49-F238E27FC236}">
                <a16:creationId xmlns:a16="http://schemas.microsoft.com/office/drawing/2014/main" id="{10C088AE-8560-4ADD-B4D6-B0662C959B1C}"/>
              </a:ext>
            </a:extLst>
          </p:cNvPr>
          <p:cNvSpPr>
            <a:spLocks noGrp="1"/>
          </p:cNvSpPr>
          <p:nvPr>
            <p:ph type="dt" sz="half" idx="10"/>
          </p:nvPr>
        </p:nvSpPr>
        <p:spPr/>
        <p:txBody>
          <a:bodyPr/>
          <a:lstStyle/>
          <a:p>
            <a:r>
              <a:rPr lang="en-US"/>
              <a:t>6/15/2020</a:t>
            </a:r>
          </a:p>
        </p:txBody>
      </p:sp>
      <p:sp>
        <p:nvSpPr>
          <p:cNvPr id="8" name="Footer Placeholder 7">
            <a:extLst>
              <a:ext uri="{FF2B5EF4-FFF2-40B4-BE49-F238E27FC236}">
                <a16:creationId xmlns:a16="http://schemas.microsoft.com/office/drawing/2014/main" id="{4E8FB5DA-C8DA-48C2-90AE-98A48EC64FA0}"/>
              </a:ext>
            </a:extLst>
          </p:cNvPr>
          <p:cNvSpPr>
            <a:spLocks noGrp="1"/>
          </p:cNvSpPr>
          <p:nvPr>
            <p:ph type="ftr" sz="quarter" idx="11"/>
          </p:nvPr>
        </p:nvSpPr>
        <p:spPr/>
        <p:txBody>
          <a:bodyPr/>
          <a:lstStyle/>
          <a:p>
            <a:r>
              <a:rPr lang="en-US"/>
              <a:t>Marion County Job &amp; Family Services, Marion, Ohio            WWW.MCJFS.COM</a:t>
            </a:r>
          </a:p>
        </p:txBody>
      </p:sp>
      <p:sp>
        <p:nvSpPr>
          <p:cNvPr id="9" name="Slide Number Placeholder 8">
            <a:extLst>
              <a:ext uri="{FF2B5EF4-FFF2-40B4-BE49-F238E27FC236}">
                <a16:creationId xmlns:a16="http://schemas.microsoft.com/office/drawing/2014/main" id="{18CE9E24-77FC-487B-9FD8-444C13C657A4}"/>
              </a:ext>
            </a:extLst>
          </p:cNvPr>
          <p:cNvSpPr>
            <a:spLocks noGrp="1"/>
          </p:cNvSpPr>
          <p:nvPr>
            <p:ph type="sldNum" sz="quarter" idx="12"/>
          </p:nvPr>
        </p:nvSpPr>
        <p:spPr/>
        <p:txBody>
          <a:bodyPr/>
          <a:lstStyle/>
          <a:p>
            <a:fld id="{2194A979-7411-7C4C-8DF8-16A992A3C643}" type="slidenum">
              <a:rPr lang="en-US" smtClean="0"/>
              <a:t>5</a:t>
            </a:fld>
            <a:endParaRPr lang="en-US" dirty="0"/>
          </a:p>
        </p:txBody>
      </p:sp>
    </p:spTree>
    <p:extLst>
      <p:ext uri="{BB962C8B-B14F-4D97-AF65-F5344CB8AC3E}">
        <p14:creationId xmlns:p14="http://schemas.microsoft.com/office/powerpoint/2010/main" val="3552264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283E2A-2CB2-4F47-89A2-853E5D7497CE}"/>
              </a:ext>
            </a:extLst>
          </p:cNvPr>
          <p:cNvSpPr/>
          <p:nvPr/>
        </p:nvSpPr>
        <p:spPr>
          <a:xfrm rot="16200000">
            <a:off x="-2718486" y="2718485"/>
            <a:ext cx="6858001"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77F4780-B06C-4B49-9CB6-83E0FFC75083}"/>
              </a:ext>
            </a:extLst>
          </p:cNvPr>
          <p:cNvSpPr txBox="1"/>
          <p:nvPr/>
        </p:nvSpPr>
        <p:spPr>
          <a:xfrm>
            <a:off x="3114482" y="1586087"/>
            <a:ext cx="8081893" cy="3462486"/>
          </a:xfrm>
          <a:prstGeom prst="rect">
            <a:avLst/>
          </a:prstGeom>
          <a:noFill/>
        </p:spPr>
        <p:txBody>
          <a:bodyPr wrap="square" rtlCol="0">
            <a:spAutoFit/>
          </a:bodyPr>
          <a:lstStyle/>
          <a:p>
            <a:pPr>
              <a:spcAft>
                <a:spcPts val="600"/>
              </a:spcAft>
            </a:pPr>
            <a:r>
              <a:rPr lang="en-US" sz="2400" b="1" dirty="0">
                <a:solidFill>
                  <a:srgbClr val="1976D2"/>
                </a:solidFill>
              </a:rPr>
              <a:t>Is it safe to return to work? </a:t>
            </a:r>
          </a:p>
          <a:p>
            <a:pPr>
              <a:spcAft>
                <a:spcPts val="600"/>
              </a:spcAft>
            </a:pPr>
            <a:r>
              <a:rPr lang="en-US" dirty="0">
                <a:solidFill>
                  <a:schemeClr val="tx1">
                    <a:lumMod val="75000"/>
                    <a:lumOff val="25000"/>
                  </a:schemeClr>
                </a:solidFill>
              </a:rPr>
              <a:t>We are taking every precaution to ensure our workplace is safe. We are following federal health and safety guidelines as well as guidance from our state and local officials. We have implemented practices such as daily employee health screenings  social distancing, required use of face coverings, and increased cleaning and sanitation practices to keep our workplace healthy.</a:t>
            </a:r>
            <a:r>
              <a:rPr lang="en-US" dirty="0">
                <a:solidFill>
                  <a:schemeClr val="tx1">
                    <a:lumMod val="75000"/>
                    <a:lumOff val="25000"/>
                  </a:schemeClr>
                </a:solidFill>
                <a:effectLst/>
              </a:rPr>
              <a:t> </a:t>
            </a:r>
          </a:p>
          <a:p>
            <a:pPr>
              <a:spcAft>
                <a:spcPts val="600"/>
              </a:spcAft>
            </a:pPr>
            <a:endParaRPr lang="en-US" dirty="0">
              <a:solidFill>
                <a:schemeClr val="tx1">
                  <a:lumMod val="75000"/>
                  <a:lumOff val="25000"/>
                </a:schemeClr>
              </a:solidFill>
            </a:endParaRPr>
          </a:p>
          <a:p>
            <a:pPr>
              <a:spcAft>
                <a:spcPts val="600"/>
              </a:spcAft>
            </a:pPr>
            <a:r>
              <a:rPr lang="en-US" dirty="0">
                <a:solidFill>
                  <a:schemeClr val="tx1">
                    <a:lumMod val="75000"/>
                    <a:lumOff val="25000"/>
                  </a:schemeClr>
                </a:solidFill>
              </a:rPr>
              <a:t>As we slowly introduce staff and visitors into our workplace, it is everyone’s responsibility to make sure that safety protocols are followed.  We all will be participating in all levels of precaution. With everyone’s effort, we can continue to protect each other and our community</a:t>
            </a:r>
          </a:p>
        </p:txBody>
      </p:sp>
      <p:sp>
        <p:nvSpPr>
          <p:cNvPr id="10" name="TextBox 9">
            <a:extLst>
              <a:ext uri="{FF2B5EF4-FFF2-40B4-BE49-F238E27FC236}">
                <a16:creationId xmlns:a16="http://schemas.microsoft.com/office/drawing/2014/main" id="{B41333FB-DCFF-5B46-A40E-A8D3DED77AFF}"/>
              </a:ext>
            </a:extLst>
          </p:cNvPr>
          <p:cNvSpPr txBox="1"/>
          <p:nvPr/>
        </p:nvSpPr>
        <p:spPr>
          <a:xfrm>
            <a:off x="1557693" y="517664"/>
            <a:ext cx="7578811" cy="646331"/>
          </a:xfrm>
          <a:prstGeom prst="rect">
            <a:avLst/>
          </a:prstGeom>
          <a:noFill/>
        </p:spPr>
        <p:txBody>
          <a:bodyPr wrap="square" rtlCol="0">
            <a:spAutoFit/>
          </a:bodyPr>
          <a:lstStyle/>
          <a:p>
            <a:pPr>
              <a:spcAft>
                <a:spcPts val="600"/>
              </a:spcAft>
            </a:pPr>
            <a:r>
              <a:rPr lang="en-US" sz="3600" b="1" dirty="0">
                <a:solidFill>
                  <a:srgbClr val="1976D2"/>
                </a:solidFill>
              </a:rPr>
              <a:t>Frequently Asked Questions</a:t>
            </a:r>
            <a:endParaRPr lang="en-US" dirty="0"/>
          </a:p>
        </p:txBody>
      </p:sp>
      <p:pic>
        <p:nvPicPr>
          <p:cNvPr id="14" name="Picture 13" descr="A close up of a logo&#10;&#10;Description automatically generated">
            <a:extLst>
              <a:ext uri="{FF2B5EF4-FFF2-40B4-BE49-F238E27FC236}">
                <a16:creationId xmlns:a16="http://schemas.microsoft.com/office/drawing/2014/main" id="{5F272B90-EA09-6042-8B77-71ED7697FEE4}"/>
              </a:ext>
            </a:extLst>
          </p:cNvPr>
          <p:cNvPicPr>
            <a:picLocks noChangeAspect="1"/>
          </p:cNvPicPr>
          <p:nvPr/>
        </p:nvPicPr>
        <p:blipFill>
          <a:blip r:embed="rId3"/>
          <a:stretch>
            <a:fillRect/>
          </a:stretch>
        </p:blipFill>
        <p:spPr>
          <a:xfrm>
            <a:off x="1478694" y="1806450"/>
            <a:ext cx="1294824" cy="1547472"/>
          </a:xfrm>
          <a:prstGeom prst="rect">
            <a:avLst/>
          </a:prstGeom>
        </p:spPr>
      </p:pic>
      <p:sp>
        <p:nvSpPr>
          <p:cNvPr id="4" name="Date Placeholder 3">
            <a:extLst>
              <a:ext uri="{FF2B5EF4-FFF2-40B4-BE49-F238E27FC236}">
                <a16:creationId xmlns:a16="http://schemas.microsoft.com/office/drawing/2014/main" id="{5749F8B4-891A-4893-AE74-EE1685A41F2D}"/>
              </a:ext>
            </a:extLst>
          </p:cNvPr>
          <p:cNvSpPr>
            <a:spLocks noGrp="1"/>
          </p:cNvSpPr>
          <p:nvPr>
            <p:ph type="dt" sz="half" idx="10"/>
          </p:nvPr>
        </p:nvSpPr>
        <p:spPr/>
        <p:txBody>
          <a:bodyPr/>
          <a:lstStyle/>
          <a:p>
            <a:r>
              <a:rPr lang="en-US"/>
              <a:t>6/15/2020</a:t>
            </a:r>
          </a:p>
        </p:txBody>
      </p:sp>
      <p:sp>
        <p:nvSpPr>
          <p:cNvPr id="8" name="Footer Placeholder 7">
            <a:extLst>
              <a:ext uri="{FF2B5EF4-FFF2-40B4-BE49-F238E27FC236}">
                <a16:creationId xmlns:a16="http://schemas.microsoft.com/office/drawing/2014/main" id="{3053A173-094D-4C37-98D4-139A36EB2FEB}"/>
              </a:ext>
            </a:extLst>
          </p:cNvPr>
          <p:cNvSpPr>
            <a:spLocks noGrp="1"/>
          </p:cNvSpPr>
          <p:nvPr>
            <p:ph type="ftr" sz="quarter" idx="11"/>
          </p:nvPr>
        </p:nvSpPr>
        <p:spPr/>
        <p:txBody>
          <a:bodyPr/>
          <a:lstStyle/>
          <a:p>
            <a:r>
              <a:rPr lang="en-US"/>
              <a:t>Marion County Job &amp; Family Services, Marion, Ohio            WWW.MCJFS.COM</a:t>
            </a:r>
          </a:p>
        </p:txBody>
      </p:sp>
      <p:sp>
        <p:nvSpPr>
          <p:cNvPr id="9" name="Slide Number Placeholder 8">
            <a:extLst>
              <a:ext uri="{FF2B5EF4-FFF2-40B4-BE49-F238E27FC236}">
                <a16:creationId xmlns:a16="http://schemas.microsoft.com/office/drawing/2014/main" id="{6664FE9E-84BB-4B6C-8DD1-A0F6E4FB7E76}"/>
              </a:ext>
            </a:extLst>
          </p:cNvPr>
          <p:cNvSpPr>
            <a:spLocks noGrp="1"/>
          </p:cNvSpPr>
          <p:nvPr>
            <p:ph type="sldNum" sz="quarter" idx="12"/>
          </p:nvPr>
        </p:nvSpPr>
        <p:spPr/>
        <p:txBody>
          <a:bodyPr/>
          <a:lstStyle/>
          <a:p>
            <a:fld id="{2194A979-7411-7C4C-8DF8-16A992A3C643}" type="slidenum">
              <a:rPr lang="en-US" smtClean="0"/>
              <a:t>6</a:t>
            </a:fld>
            <a:endParaRPr lang="en-US"/>
          </a:p>
        </p:txBody>
      </p:sp>
    </p:spTree>
    <p:extLst>
      <p:ext uri="{BB962C8B-B14F-4D97-AF65-F5344CB8AC3E}">
        <p14:creationId xmlns:p14="http://schemas.microsoft.com/office/powerpoint/2010/main" val="722471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283E2A-2CB2-4F47-89A2-853E5D7497CE}"/>
              </a:ext>
            </a:extLst>
          </p:cNvPr>
          <p:cNvSpPr/>
          <p:nvPr/>
        </p:nvSpPr>
        <p:spPr>
          <a:xfrm rot="16200000">
            <a:off x="-2718486" y="2718485"/>
            <a:ext cx="6858001"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BCD3E10-08E4-EB46-B8CF-6A95CB3D72BD}"/>
              </a:ext>
            </a:extLst>
          </p:cNvPr>
          <p:cNvSpPr/>
          <p:nvPr/>
        </p:nvSpPr>
        <p:spPr>
          <a:xfrm>
            <a:off x="483973" y="1177672"/>
            <a:ext cx="11224054" cy="23518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67901AF-049A-A346-B96E-FCF436E8597E}"/>
              </a:ext>
            </a:extLst>
          </p:cNvPr>
          <p:cNvSpPr txBox="1"/>
          <p:nvPr/>
        </p:nvSpPr>
        <p:spPr>
          <a:xfrm>
            <a:off x="2442518" y="1344969"/>
            <a:ext cx="8876271" cy="2277547"/>
          </a:xfrm>
          <a:prstGeom prst="rect">
            <a:avLst/>
          </a:prstGeom>
          <a:noFill/>
        </p:spPr>
        <p:txBody>
          <a:bodyPr wrap="square" rtlCol="0">
            <a:spAutoFit/>
          </a:bodyPr>
          <a:lstStyle/>
          <a:p>
            <a:pPr>
              <a:spcAft>
                <a:spcPts val="600"/>
              </a:spcAft>
            </a:pPr>
            <a:r>
              <a:rPr lang="en-US" sz="2400" b="1" dirty="0">
                <a:solidFill>
                  <a:srgbClr val="1976D2"/>
                </a:solidFill>
              </a:rPr>
              <a:t>What if I have to make a “home visit”?</a:t>
            </a:r>
          </a:p>
          <a:p>
            <a:pPr>
              <a:spcAft>
                <a:spcPts val="600"/>
              </a:spcAft>
            </a:pPr>
            <a:r>
              <a:rPr lang="en-US" dirty="0">
                <a:solidFill>
                  <a:schemeClr val="tx1">
                    <a:lumMod val="75000"/>
                    <a:lumOff val="25000"/>
                  </a:schemeClr>
                </a:solidFill>
              </a:rPr>
              <a:t>Services normally provided in the home should be done virtually if possible.  If a virtual meeting is not possible, you will need to complete a health questionnaire with the client prior to the visit.  If the questionnaire responses indicate a risk of exposure to COVID19, the visit should be rescheduled.  Contact your supervisor for further direction in how to provide services.</a:t>
            </a:r>
          </a:p>
          <a:p>
            <a:pPr>
              <a:spcAft>
                <a:spcPts val="600"/>
              </a:spcAft>
            </a:pPr>
            <a:r>
              <a:rPr lang="en-US" dirty="0">
                <a:solidFill>
                  <a:schemeClr val="tx1">
                    <a:lumMod val="75000"/>
                    <a:lumOff val="25000"/>
                  </a:schemeClr>
                </a:solidFill>
              </a:rPr>
              <a:t>*See Return-to-Work Policy for more detail.</a:t>
            </a:r>
          </a:p>
        </p:txBody>
      </p:sp>
      <p:sp>
        <p:nvSpPr>
          <p:cNvPr id="7" name="Rectangle 6">
            <a:extLst>
              <a:ext uri="{FF2B5EF4-FFF2-40B4-BE49-F238E27FC236}">
                <a16:creationId xmlns:a16="http://schemas.microsoft.com/office/drawing/2014/main" id="{CA86EA40-EE4E-2D40-9743-CCA25E87B9C2}"/>
              </a:ext>
            </a:extLst>
          </p:cNvPr>
          <p:cNvSpPr/>
          <p:nvPr/>
        </p:nvSpPr>
        <p:spPr>
          <a:xfrm>
            <a:off x="483973" y="3696787"/>
            <a:ext cx="11224054" cy="23518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77F4780-B06C-4B49-9CB6-83E0FFC75083}"/>
              </a:ext>
            </a:extLst>
          </p:cNvPr>
          <p:cNvSpPr txBox="1"/>
          <p:nvPr/>
        </p:nvSpPr>
        <p:spPr>
          <a:xfrm>
            <a:off x="2442518" y="3876238"/>
            <a:ext cx="8876271" cy="1646605"/>
          </a:xfrm>
          <a:prstGeom prst="rect">
            <a:avLst/>
          </a:prstGeom>
          <a:noFill/>
        </p:spPr>
        <p:txBody>
          <a:bodyPr wrap="square" rtlCol="0">
            <a:spAutoFit/>
          </a:bodyPr>
          <a:lstStyle/>
          <a:p>
            <a:pPr>
              <a:spcAft>
                <a:spcPts val="600"/>
              </a:spcAft>
            </a:pPr>
            <a:r>
              <a:rPr lang="en-US" sz="2400" b="1" dirty="0">
                <a:solidFill>
                  <a:srgbClr val="1976D2"/>
                </a:solidFill>
              </a:rPr>
              <a:t>Will I need to change my work schedule when I return? </a:t>
            </a:r>
          </a:p>
          <a:p>
            <a:pPr>
              <a:spcAft>
                <a:spcPts val="600"/>
              </a:spcAft>
            </a:pPr>
            <a:r>
              <a:rPr lang="en-US" dirty="0">
                <a:solidFill>
                  <a:schemeClr val="tx1">
                    <a:lumMod val="75000"/>
                    <a:lumOff val="25000"/>
                  </a:schemeClr>
                </a:solidFill>
              </a:rPr>
              <a:t>No – not initially.  We don’t anticipate any change in work schedule for those returning in the first phase of the Return-to-Work plan.  With a limited number of staff in the building, we will be able to maintain adequate social distancing. Staff are to refrain from congregating in common areas during breaks, lunch, etc. </a:t>
            </a:r>
          </a:p>
        </p:txBody>
      </p:sp>
      <p:sp>
        <p:nvSpPr>
          <p:cNvPr id="10" name="TextBox 9">
            <a:extLst>
              <a:ext uri="{FF2B5EF4-FFF2-40B4-BE49-F238E27FC236}">
                <a16:creationId xmlns:a16="http://schemas.microsoft.com/office/drawing/2014/main" id="{B41333FB-DCFF-5B46-A40E-A8D3DED77AFF}"/>
              </a:ext>
            </a:extLst>
          </p:cNvPr>
          <p:cNvSpPr txBox="1"/>
          <p:nvPr/>
        </p:nvSpPr>
        <p:spPr>
          <a:xfrm>
            <a:off x="1905002" y="420128"/>
            <a:ext cx="7578811" cy="646331"/>
          </a:xfrm>
          <a:prstGeom prst="rect">
            <a:avLst/>
          </a:prstGeom>
          <a:noFill/>
        </p:spPr>
        <p:txBody>
          <a:bodyPr wrap="square" rtlCol="0">
            <a:spAutoFit/>
          </a:bodyPr>
          <a:lstStyle/>
          <a:p>
            <a:pPr>
              <a:spcAft>
                <a:spcPts val="600"/>
              </a:spcAft>
            </a:pPr>
            <a:r>
              <a:rPr lang="en-US" sz="3600" b="1" dirty="0">
                <a:solidFill>
                  <a:srgbClr val="1976D2"/>
                </a:solidFill>
              </a:rPr>
              <a:t>Frequently Asked Questions, cont.</a:t>
            </a:r>
            <a:endParaRPr lang="en-US" dirty="0"/>
          </a:p>
        </p:txBody>
      </p:sp>
      <p:pic>
        <p:nvPicPr>
          <p:cNvPr id="9" name="Picture 8" descr="A close up of a logo&#10;&#10;Description automatically generated">
            <a:extLst>
              <a:ext uri="{FF2B5EF4-FFF2-40B4-BE49-F238E27FC236}">
                <a16:creationId xmlns:a16="http://schemas.microsoft.com/office/drawing/2014/main" id="{EC0BD516-1A61-7045-899B-DE23451A645F}"/>
              </a:ext>
            </a:extLst>
          </p:cNvPr>
          <p:cNvPicPr>
            <a:picLocks noChangeAspect="1"/>
          </p:cNvPicPr>
          <p:nvPr/>
        </p:nvPicPr>
        <p:blipFill>
          <a:blip r:embed="rId3"/>
          <a:stretch>
            <a:fillRect/>
          </a:stretch>
        </p:blipFill>
        <p:spPr>
          <a:xfrm>
            <a:off x="813486" y="1884127"/>
            <a:ext cx="1485457" cy="1003267"/>
          </a:xfrm>
          <a:prstGeom prst="rect">
            <a:avLst/>
          </a:prstGeom>
        </p:spPr>
      </p:pic>
      <p:pic>
        <p:nvPicPr>
          <p:cNvPr id="12" name="Picture 11" descr="A picture containing object, clock&#10;&#10;Description automatically generated">
            <a:extLst>
              <a:ext uri="{FF2B5EF4-FFF2-40B4-BE49-F238E27FC236}">
                <a16:creationId xmlns:a16="http://schemas.microsoft.com/office/drawing/2014/main" id="{823DA45F-87AA-394A-92D2-D80653F418E9}"/>
              </a:ext>
            </a:extLst>
          </p:cNvPr>
          <p:cNvPicPr>
            <a:picLocks noChangeAspect="1"/>
          </p:cNvPicPr>
          <p:nvPr/>
        </p:nvPicPr>
        <p:blipFill>
          <a:blip r:embed="rId4"/>
          <a:stretch>
            <a:fillRect/>
          </a:stretch>
        </p:blipFill>
        <p:spPr>
          <a:xfrm>
            <a:off x="813486" y="4145443"/>
            <a:ext cx="1402741" cy="1402741"/>
          </a:xfrm>
          <a:prstGeom prst="rect">
            <a:avLst/>
          </a:prstGeom>
        </p:spPr>
      </p:pic>
      <p:sp>
        <p:nvSpPr>
          <p:cNvPr id="4" name="Date Placeholder 3">
            <a:extLst>
              <a:ext uri="{FF2B5EF4-FFF2-40B4-BE49-F238E27FC236}">
                <a16:creationId xmlns:a16="http://schemas.microsoft.com/office/drawing/2014/main" id="{73FD2955-0D79-445F-8FA7-64849422FD15}"/>
              </a:ext>
            </a:extLst>
          </p:cNvPr>
          <p:cNvSpPr>
            <a:spLocks noGrp="1"/>
          </p:cNvSpPr>
          <p:nvPr>
            <p:ph type="dt" sz="half" idx="10"/>
          </p:nvPr>
        </p:nvSpPr>
        <p:spPr/>
        <p:txBody>
          <a:bodyPr/>
          <a:lstStyle/>
          <a:p>
            <a:r>
              <a:rPr lang="en-US"/>
              <a:t>6/15/2020</a:t>
            </a:r>
          </a:p>
        </p:txBody>
      </p:sp>
      <p:sp>
        <p:nvSpPr>
          <p:cNvPr id="8" name="Footer Placeholder 7">
            <a:extLst>
              <a:ext uri="{FF2B5EF4-FFF2-40B4-BE49-F238E27FC236}">
                <a16:creationId xmlns:a16="http://schemas.microsoft.com/office/drawing/2014/main" id="{88A89101-9EE4-42CE-830A-DD15AC41467F}"/>
              </a:ext>
            </a:extLst>
          </p:cNvPr>
          <p:cNvSpPr>
            <a:spLocks noGrp="1"/>
          </p:cNvSpPr>
          <p:nvPr>
            <p:ph type="ftr" sz="quarter" idx="11"/>
          </p:nvPr>
        </p:nvSpPr>
        <p:spPr/>
        <p:txBody>
          <a:bodyPr/>
          <a:lstStyle/>
          <a:p>
            <a:r>
              <a:rPr lang="en-US"/>
              <a:t>Marion County Job &amp; Family Services, Marion, Ohio            WWW.MCJFS.COM</a:t>
            </a:r>
          </a:p>
        </p:txBody>
      </p:sp>
      <p:sp>
        <p:nvSpPr>
          <p:cNvPr id="11" name="Slide Number Placeholder 10">
            <a:extLst>
              <a:ext uri="{FF2B5EF4-FFF2-40B4-BE49-F238E27FC236}">
                <a16:creationId xmlns:a16="http://schemas.microsoft.com/office/drawing/2014/main" id="{2F03D48B-EEB2-48AE-A52D-8B5AED102E77}"/>
              </a:ext>
            </a:extLst>
          </p:cNvPr>
          <p:cNvSpPr>
            <a:spLocks noGrp="1"/>
          </p:cNvSpPr>
          <p:nvPr>
            <p:ph type="sldNum" sz="quarter" idx="12"/>
          </p:nvPr>
        </p:nvSpPr>
        <p:spPr/>
        <p:txBody>
          <a:bodyPr/>
          <a:lstStyle/>
          <a:p>
            <a:fld id="{2194A979-7411-7C4C-8DF8-16A992A3C643}" type="slidenum">
              <a:rPr lang="en-US" smtClean="0"/>
              <a:t>7</a:t>
            </a:fld>
            <a:endParaRPr lang="en-US"/>
          </a:p>
        </p:txBody>
      </p:sp>
    </p:spTree>
    <p:extLst>
      <p:ext uri="{BB962C8B-B14F-4D97-AF65-F5344CB8AC3E}">
        <p14:creationId xmlns:p14="http://schemas.microsoft.com/office/powerpoint/2010/main" val="143538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283E2A-2CB2-4F47-89A2-853E5D7497CE}"/>
              </a:ext>
            </a:extLst>
          </p:cNvPr>
          <p:cNvSpPr/>
          <p:nvPr/>
        </p:nvSpPr>
        <p:spPr>
          <a:xfrm rot="16200000">
            <a:off x="-2718486" y="2718485"/>
            <a:ext cx="6858001"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BCD3E10-08E4-EB46-B8CF-6A95CB3D72BD}"/>
              </a:ext>
            </a:extLst>
          </p:cNvPr>
          <p:cNvSpPr/>
          <p:nvPr/>
        </p:nvSpPr>
        <p:spPr>
          <a:xfrm>
            <a:off x="483973" y="1190029"/>
            <a:ext cx="11224054" cy="23224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67901AF-049A-A346-B96E-FCF436E8597E}"/>
              </a:ext>
            </a:extLst>
          </p:cNvPr>
          <p:cNvSpPr txBox="1"/>
          <p:nvPr/>
        </p:nvSpPr>
        <p:spPr>
          <a:xfrm>
            <a:off x="2442518" y="1357327"/>
            <a:ext cx="8975125" cy="2200602"/>
          </a:xfrm>
          <a:prstGeom prst="rect">
            <a:avLst/>
          </a:prstGeom>
          <a:noFill/>
        </p:spPr>
        <p:txBody>
          <a:bodyPr wrap="square" rtlCol="0">
            <a:spAutoFit/>
          </a:bodyPr>
          <a:lstStyle/>
          <a:p>
            <a:pPr>
              <a:spcAft>
                <a:spcPts val="600"/>
              </a:spcAft>
            </a:pPr>
            <a:r>
              <a:rPr lang="en-US" sz="2400" b="1" dirty="0">
                <a:solidFill>
                  <a:srgbClr val="1976D2"/>
                </a:solidFill>
              </a:rPr>
              <a:t>Do people have to answer the health questions at work? </a:t>
            </a:r>
          </a:p>
          <a:p>
            <a:pPr>
              <a:spcAft>
                <a:spcPts val="600"/>
              </a:spcAft>
            </a:pPr>
            <a:r>
              <a:rPr lang="en-US" dirty="0">
                <a:solidFill>
                  <a:schemeClr val="tx1">
                    <a:lumMod val="75000"/>
                    <a:lumOff val="25000"/>
                  </a:schemeClr>
                </a:solidFill>
              </a:rPr>
              <a:t>Yes.  All employees and visitors will be required to answer questions regarding COVID-19 symptoms before entering our building. Visitors who refuse to answer health screening questions will not be permitted entry into the building.  Those visitors uncomfortable with health screening will be given a “Resource Card” which provides alternative methods to access agency staff and services.  Employees are expected to adhere to all daily safety protocols as outlined in the Return-to-Work Policy.</a:t>
            </a:r>
          </a:p>
        </p:txBody>
      </p:sp>
      <p:sp>
        <p:nvSpPr>
          <p:cNvPr id="7" name="Rectangle 6">
            <a:extLst>
              <a:ext uri="{FF2B5EF4-FFF2-40B4-BE49-F238E27FC236}">
                <a16:creationId xmlns:a16="http://schemas.microsoft.com/office/drawing/2014/main" id="{CA86EA40-EE4E-2D40-9743-CCA25E87B9C2}"/>
              </a:ext>
            </a:extLst>
          </p:cNvPr>
          <p:cNvSpPr/>
          <p:nvPr/>
        </p:nvSpPr>
        <p:spPr>
          <a:xfrm>
            <a:off x="483973" y="3679824"/>
            <a:ext cx="11224054" cy="23518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77F4780-B06C-4B49-9CB6-83E0FFC75083}"/>
              </a:ext>
            </a:extLst>
          </p:cNvPr>
          <p:cNvSpPr txBox="1"/>
          <p:nvPr/>
        </p:nvSpPr>
        <p:spPr>
          <a:xfrm>
            <a:off x="2442519" y="3871837"/>
            <a:ext cx="8851558" cy="1923604"/>
          </a:xfrm>
          <a:prstGeom prst="rect">
            <a:avLst/>
          </a:prstGeom>
          <a:noFill/>
        </p:spPr>
        <p:txBody>
          <a:bodyPr wrap="square" rtlCol="0">
            <a:spAutoFit/>
          </a:bodyPr>
          <a:lstStyle/>
          <a:p>
            <a:pPr>
              <a:spcAft>
                <a:spcPts val="600"/>
              </a:spcAft>
            </a:pPr>
            <a:r>
              <a:rPr lang="en-US" sz="2400" b="1" dirty="0">
                <a:solidFill>
                  <a:srgbClr val="1976D2"/>
                </a:solidFill>
              </a:rPr>
              <a:t>What should I do if I feel sick? </a:t>
            </a:r>
          </a:p>
          <a:p>
            <a:pPr>
              <a:spcAft>
                <a:spcPts val="600"/>
              </a:spcAft>
            </a:pPr>
            <a:r>
              <a:rPr lang="en-US" dirty="0">
                <a:solidFill>
                  <a:schemeClr val="tx1">
                    <a:lumMod val="75000"/>
                    <a:lumOff val="25000"/>
                  </a:schemeClr>
                </a:solidFill>
              </a:rPr>
              <a:t>Stay home or go home.  Employees who feel ill should notify their supervisor per the regular attendance policy and not report to work. If you are already at work and begin feeling sick, you should notify your supervisor of your symptoms and go home immediately. You will be asked to monitor your symptoms and seek direction from your health care provider regarding returning to work in accordance with agency policy.</a:t>
            </a:r>
          </a:p>
        </p:txBody>
      </p:sp>
      <p:sp>
        <p:nvSpPr>
          <p:cNvPr id="10" name="TextBox 9">
            <a:extLst>
              <a:ext uri="{FF2B5EF4-FFF2-40B4-BE49-F238E27FC236}">
                <a16:creationId xmlns:a16="http://schemas.microsoft.com/office/drawing/2014/main" id="{B41333FB-DCFF-5B46-A40E-A8D3DED77AFF}"/>
              </a:ext>
            </a:extLst>
          </p:cNvPr>
          <p:cNvSpPr txBox="1"/>
          <p:nvPr/>
        </p:nvSpPr>
        <p:spPr>
          <a:xfrm>
            <a:off x="1905002" y="420128"/>
            <a:ext cx="7578811" cy="646331"/>
          </a:xfrm>
          <a:prstGeom prst="rect">
            <a:avLst/>
          </a:prstGeom>
          <a:noFill/>
        </p:spPr>
        <p:txBody>
          <a:bodyPr wrap="square" rtlCol="0">
            <a:spAutoFit/>
          </a:bodyPr>
          <a:lstStyle/>
          <a:p>
            <a:pPr>
              <a:spcAft>
                <a:spcPts val="600"/>
              </a:spcAft>
            </a:pPr>
            <a:r>
              <a:rPr lang="en-US" sz="3600" b="1" dirty="0">
                <a:solidFill>
                  <a:srgbClr val="1976D2"/>
                </a:solidFill>
              </a:rPr>
              <a:t>Frequently Asked Questions, cont.</a:t>
            </a:r>
            <a:endParaRPr lang="en-US" dirty="0"/>
          </a:p>
        </p:txBody>
      </p:sp>
      <p:pic>
        <p:nvPicPr>
          <p:cNvPr id="13" name="Picture 12" descr="A picture containing clock&#10;&#10;Description automatically generated">
            <a:extLst>
              <a:ext uri="{FF2B5EF4-FFF2-40B4-BE49-F238E27FC236}">
                <a16:creationId xmlns:a16="http://schemas.microsoft.com/office/drawing/2014/main" id="{A59F7307-1CFF-D044-AF4D-606AEB88D2D6}"/>
              </a:ext>
            </a:extLst>
          </p:cNvPr>
          <p:cNvPicPr>
            <a:picLocks noChangeAspect="1"/>
          </p:cNvPicPr>
          <p:nvPr/>
        </p:nvPicPr>
        <p:blipFill>
          <a:blip r:embed="rId3"/>
          <a:stretch>
            <a:fillRect/>
          </a:stretch>
        </p:blipFill>
        <p:spPr>
          <a:xfrm>
            <a:off x="957005" y="1538743"/>
            <a:ext cx="1195129" cy="1509637"/>
          </a:xfrm>
          <a:prstGeom prst="rect">
            <a:avLst/>
          </a:prstGeom>
        </p:spPr>
      </p:pic>
      <p:pic>
        <p:nvPicPr>
          <p:cNvPr id="15" name="Picture 14" descr="A close up of a logo&#10;&#10;Description automatically generated">
            <a:extLst>
              <a:ext uri="{FF2B5EF4-FFF2-40B4-BE49-F238E27FC236}">
                <a16:creationId xmlns:a16="http://schemas.microsoft.com/office/drawing/2014/main" id="{5BE0900B-57E9-EE49-B5FA-10D81C96799B}"/>
              </a:ext>
            </a:extLst>
          </p:cNvPr>
          <p:cNvPicPr>
            <a:picLocks noChangeAspect="1"/>
          </p:cNvPicPr>
          <p:nvPr/>
        </p:nvPicPr>
        <p:blipFill>
          <a:blip r:embed="rId4"/>
          <a:stretch>
            <a:fillRect/>
          </a:stretch>
        </p:blipFill>
        <p:spPr>
          <a:xfrm>
            <a:off x="723239" y="4151869"/>
            <a:ext cx="1518977" cy="1383957"/>
          </a:xfrm>
          <a:prstGeom prst="rect">
            <a:avLst/>
          </a:prstGeom>
        </p:spPr>
      </p:pic>
      <p:sp>
        <p:nvSpPr>
          <p:cNvPr id="4" name="Date Placeholder 3">
            <a:extLst>
              <a:ext uri="{FF2B5EF4-FFF2-40B4-BE49-F238E27FC236}">
                <a16:creationId xmlns:a16="http://schemas.microsoft.com/office/drawing/2014/main" id="{874B78D5-7063-4C2C-9F8A-46D084D07571}"/>
              </a:ext>
            </a:extLst>
          </p:cNvPr>
          <p:cNvSpPr>
            <a:spLocks noGrp="1"/>
          </p:cNvSpPr>
          <p:nvPr>
            <p:ph type="dt" sz="half" idx="10"/>
          </p:nvPr>
        </p:nvSpPr>
        <p:spPr/>
        <p:txBody>
          <a:bodyPr/>
          <a:lstStyle/>
          <a:p>
            <a:r>
              <a:rPr lang="en-US"/>
              <a:t>6/15/2020</a:t>
            </a:r>
          </a:p>
        </p:txBody>
      </p:sp>
      <p:sp>
        <p:nvSpPr>
          <p:cNvPr id="8" name="Footer Placeholder 7">
            <a:extLst>
              <a:ext uri="{FF2B5EF4-FFF2-40B4-BE49-F238E27FC236}">
                <a16:creationId xmlns:a16="http://schemas.microsoft.com/office/drawing/2014/main" id="{1D5D2D1B-5104-4AFB-A67C-3ACEB0F4B4D9}"/>
              </a:ext>
            </a:extLst>
          </p:cNvPr>
          <p:cNvSpPr>
            <a:spLocks noGrp="1"/>
          </p:cNvSpPr>
          <p:nvPr>
            <p:ph type="ftr" sz="quarter" idx="11"/>
          </p:nvPr>
        </p:nvSpPr>
        <p:spPr/>
        <p:txBody>
          <a:bodyPr/>
          <a:lstStyle/>
          <a:p>
            <a:r>
              <a:rPr lang="en-US"/>
              <a:t>Marion County Job &amp; Family Services, Marion, Ohio            WWW.MCJFS.COM</a:t>
            </a:r>
          </a:p>
        </p:txBody>
      </p:sp>
      <p:sp>
        <p:nvSpPr>
          <p:cNvPr id="9" name="Slide Number Placeholder 8">
            <a:extLst>
              <a:ext uri="{FF2B5EF4-FFF2-40B4-BE49-F238E27FC236}">
                <a16:creationId xmlns:a16="http://schemas.microsoft.com/office/drawing/2014/main" id="{E0002344-263E-42E0-902B-96BE5BCD5DF9}"/>
              </a:ext>
            </a:extLst>
          </p:cNvPr>
          <p:cNvSpPr>
            <a:spLocks noGrp="1"/>
          </p:cNvSpPr>
          <p:nvPr>
            <p:ph type="sldNum" sz="quarter" idx="12"/>
          </p:nvPr>
        </p:nvSpPr>
        <p:spPr/>
        <p:txBody>
          <a:bodyPr/>
          <a:lstStyle/>
          <a:p>
            <a:fld id="{2194A979-7411-7C4C-8DF8-16A992A3C643}" type="slidenum">
              <a:rPr lang="en-US" smtClean="0"/>
              <a:t>8</a:t>
            </a:fld>
            <a:endParaRPr lang="en-US"/>
          </a:p>
        </p:txBody>
      </p:sp>
    </p:spTree>
    <p:extLst>
      <p:ext uri="{BB962C8B-B14F-4D97-AF65-F5344CB8AC3E}">
        <p14:creationId xmlns:p14="http://schemas.microsoft.com/office/powerpoint/2010/main" val="117829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A283E2A-2CB2-4F47-89A2-853E5D7497CE}"/>
              </a:ext>
            </a:extLst>
          </p:cNvPr>
          <p:cNvSpPr/>
          <p:nvPr/>
        </p:nvSpPr>
        <p:spPr>
          <a:xfrm rot="16200000">
            <a:off x="-2718486" y="2718485"/>
            <a:ext cx="6858001" cy="1421027"/>
          </a:xfrm>
          <a:prstGeom prst="rect">
            <a:avLst/>
          </a:prstGeom>
          <a:solidFill>
            <a:srgbClr val="197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BCD3E10-08E4-EB46-B8CF-6A95CB3D72BD}"/>
              </a:ext>
            </a:extLst>
          </p:cNvPr>
          <p:cNvSpPr/>
          <p:nvPr/>
        </p:nvSpPr>
        <p:spPr>
          <a:xfrm>
            <a:off x="483973" y="1190028"/>
            <a:ext cx="11224054" cy="25033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267901AF-049A-A346-B96E-FCF436E8597E}"/>
              </a:ext>
            </a:extLst>
          </p:cNvPr>
          <p:cNvSpPr txBox="1"/>
          <p:nvPr/>
        </p:nvSpPr>
        <p:spPr>
          <a:xfrm>
            <a:off x="2442518" y="1357326"/>
            <a:ext cx="8913341" cy="2431435"/>
          </a:xfrm>
          <a:prstGeom prst="rect">
            <a:avLst/>
          </a:prstGeom>
          <a:noFill/>
        </p:spPr>
        <p:txBody>
          <a:bodyPr wrap="square" rtlCol="0">
            <a:spAutoFit/>
          </a:bodyPr>
          <a:lstStyle/>
          <a:p>
            <a:pPr>
              <a:spcAft>
                <a:spcPts val="600"/>
              </a:spcAft>
            </a:pPr>
            <a:r>
              <a:rPr lang="en-US" sz="2400" b="1" dirty="0">
                <a:solidFill>
                  <a:srgbClr val="1976D2"/>
                </a:solidFill>
              </a:rPr>
              <a:t>Do I have to wear a mask at work? </a:t>
            </a:r>
          </a:p>
          <a:p>
            <a:pPr>
              <a:spcAft>
                <a:spcPts val="600"/>
              </a:spcAft>
            </a:pPr>
            <a:r>
              <a:rPr lang="en-US" dirty="0">
                <a:solidFill>
                  <a:schemeClr val="tx1">
                    <a:lumMod val="75000"/>
                    <a:lumOff val="25000"/>
                  </a:schemeClr>
                </a:solidFill>
              </a:rPr>
              <a:t>Yes.  We are following the Responsible Restart Ohio guidance for office environments which mandates employees to wear a mask or face covering.  We are also requiring this of visitors to our building.  We are providing reusable masks to staff and disposable masks to visitors.</a:t>
            </a:r>
          </a:p>
          <a:p>
            <a:pPr marL="285750" indent="-285750">
              <a:spcAft>
                <a:spcPts val="600"/>
              </a:spcAft>
              <a:buFont typeface="Arial" panose="020B0604020202020204" pitchFamily="34" charset="0"/>
              <a:buChar char="•"/>
            </a:pPr>
            <a:r>
              <a:rPr lang="en-US" dirty="0">
                <a:solidFill>
                  <a:schemeClr val="tx1">
                    <a:lumMod val="75000"/>
                    <a:lumOff val="25000"/>
                  </a:schemeClr>
                </a:solidFill>
              </a:rPr>
              <a:t>Staff </a:t>
            </a:r>
            <a:r>
              <a:rPr lang="en-US" b="1" dirty="0">
                <a:solidFill>
                  <a:schemeClr val="accent1"/>
                </a:solidFill>
              </a:rPr>
              <a:t>can</a:t>
            </a:r>
            <a:r>
              <a:rPr lang="en-US" dirty="0">
                <a:solidFill>
                  <a:schemeClr val="tx1">
                    <a:lumMod val="75000"/>
                    <a:lumOff val="25000"/>
                  </a:schemeClr>
                </a:solidFill>
              </a:rPr>
              <a:t> wear their own face coverings as long as meet CDC guidelines.</a:t>
            </a:r>
          </a:p>
          <a:p>
            <a:pPr marL="285750" indent="-285750">
              <a:spcAft>
                <a:spcPts val="600"/>
              </a:spcAft>
              <a:buFont typeface="Arial" panose="020B0604020202020204" pitchFamily="34" charset="0"/>
              <a:buChar char="•"/>
            </a:pPr>
            <a:r>
              <a:rPr lang="en-US" dirty="0">
                <a:solidFill>
                  <a:schemeClr val="tx1">
                    <a:lumMod val="75000"/>
                    <a:lumOff val="25000"/>
                  </a:schemeClr>
                </a:solidFill>
              </a:rPr>
              <a:t>Staff </a:t>
            </a:r>
            <a:r>
              <a:rPr lang="en-US" b="1" dirty="0">
                <a:solidFill>
                  <a:schemeClr val="accent1"/>
                </a:solidFill>
              </a:rPr>
              <a:t>do not </a:t>
            </a:r>
            <a:r>
              <a:rPr lang="en-US" dirty="0">
                <a:solidFill>
                  <a:schemeClr val="tx1">
                    <a:lumMod val="75000"/>
                    <a:lumOff val="25000"/>
                  </a:schemeClr>
                </a:solidFill>
              </a:rPr>
              <a:t>need to wear a mask while in their personal work space.</a:t>
            </a:r>
          </a:p>
          <a:p>
            <a:pPr marL="285750" indent="-285750">
              <a:spcAft>
                <a:spcPts val="600"/>
              </a:spcAft>
              <a:buFont typeface="Arial" panose="020B0604020202020204" pitchFamily="34" charset="0"/>
              <a:buChar char="•"/>
            </a:pPr>
            <a:r>
              <a:rPr lang="en-US" dirty="0">
                <a:solidFill>
                  <a:schemeClr val="tx1">
                    <a:lumMod val="75000"/>
                    <a:lumOff val="25000"/>
                  </a:schemeClr>
                </a:solidFill>
              </a:rPr>
              <a:t>Staff </a:t>
            </a:r>
            <a:r>
              <a:rPr lang="en-US" b="1" dirty="0">
                <a:solidFill>
                  <a:schemeClr val="accent1"/>
                </a:solidFill>
              </a:rPr>
              <a:t>do</a:t>
            </a:r>
            <a:r>
              <a:rPr lang="en-US" dirty="0">
                <a:solidFill>
                  <a:schemeClr val="tx1">
                    <a:lumMod val="75000"/>
                    <a:lumOff val="25000"/>
                  </a:schemeClr>
                </a:solidFill>
              </a:rPr>
              <a:t> need to wear a mask in common areas and when working with the public.</a:t>
            </a:r>
          </a:p>
        </p:txBody>
      </p:sp>
      <p:sp>
        <p:nvSpPr>
          <p:cNvPr id="7" name="Rectangle 6">
            <a:extLst>
              <a:ext uri="{FF2B5EF4-FFF2-40B4-BE49-F238E27FC236}">
                <a16:creationId xmlns:a16="http://schemas.microsoft.com/office/drawing/2014/main" id="{CA86EA40-EE4E-2D40-9743-CCA25E87B9C2}"/>
              </a:ext>
            </a:extLst>
          </p:cNvPr>
          <p:cNvSpPr/>
          <p:nvPr/>
        </p:nvSpPr>
        <p:spPr>
          <a:xfrm>
            <a:off x="483973" y="3693358"/>
            <a:ext cx="11224054" cy="26483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77F4780-B06C-4B49-9CB6-83E0FFC75083}"/>
              </a:ext>
            </a:extLst>
          </p:cNvPr>
          <p:cNvSpPr txBox="1"/>
          <p:nvPr/>
        </p:nvSpPr>
        <p:spPr>
          <a:xfrm>
            <a:off x="2442518" y="3897728"/>
            <a:ext cx="8913341" cy="2277547"/>
          </a:xfrm>
          <a:prstGeom prst="rect">
            <a:avLst/>
          </a:prstGeom>
          <a:noFill/>
        </p:spPr>
        <p:txBody>
          <a:bodyPr wrap="square" rtlCol="0">
            <a:spAutoFit/>
          </a:bodyPr>
          <a:lstStyle/>
          <a:p>
            <a:pPr>
              <a:spcAft>
                <a:spcPts val="600"/>
              </a:spcAft>
            </a:pPr>
            <a:r>
              <a:rPr lang="en-US" sz="2400" b="1" dirty="0">
                <a:solidFill>
                  <a:srgbClr val="1976D2"/>
                </a:solidFill>
              </a:rPr>
              <a:t>Will we have in-person meetings with clients? </a:t>
            </a:r>
          </a:p>
          <a:p>
            <a:pPr>
              <a:spcAft>
                <a:spcPts val="600"/>
              </a:spcAft>
            </a:pPr>
            <a:r>
              <a:rPr lang="en-US" dirty="0">
                <a:solidFill>
                  <a:schemeClr val="tx1">
                    <a:lumMod val="75000"/>
                    <a:lumOff val="25000"/>
                  </a:schemeClr>
                </a:solidFill>
              </a:rPr>
              <a:t>Yes, with safeguards. In order maintain adequate social distancing, in-person meetings will be by appointment only and held in a space which is large enough to allow for distancing between participants. In addition to distancing, masks will be required and a plexiglass barrier will be in place as an added safety measure.</a:t>
            </a:r>
          </a:p>
          <a:p>
            <a:pPr>
              <a:spcAft>
                <a:spcPts val="600"/>
              </a:spcAft>
            </a:pPr>
            <a:r>
              <a:rPr lang="en-US" dirty="0">
                <a:solidFill>
                  <a:schemeClr val="tx1">
                    <a:lumMod val="75000"/>
                    <a:lumOff val="25000"/>
                  </a:schemeClr>
                </a:solidFill>
              </a:rPr>
              <a:t>We will continue to encourage virtual client contact via phone, email, or other video platforms when appropriate.</a:t>
            </a:r>
          </a:p>
        </p:txBody>
      </p:sp>
      <p:sp>
        <p:nvSpPr>
          <p:cNvPr id="10" name="TextBox 9">
            <a:extLst>
              <a:ext uri="{FF2B5EF4-FFF2-40B4-BE49-F238E27FC236}">
                <a16:creationId xmlns:a16="http://schemas.microsoft.com/office/drawing/2014/main" id="{B41333FB-DCFF-5B46-A40E-A8D3DED77AFF}"/>
              </a:ext>
            </a:extLst>
          </p:cNvPr>
          <p:cNvSpPr txBox="1"/>
          <p:nvPr/>
        </p:nvSpPr>
        <p:spPr>
          <a:xfrm>
            <a:off x="1905002" y="420128"/>
            <a:ext cx="7578811" cy="646331"/>
          </a:xfrm>
          <a:prstGeom prst="rect">
            <a:avLst/>
          </a:prstGeom>
          <a:noFill/>
        </p:spPr>
        <p:txBody>
          <a:bodyPr wrap="square" rtlCol="0">
            <a:spAutoFit/>
          </a:bodyPr>
          <a:lstStyle/>
          <a:p>
            <a:pPr>
              <a:spcAft>
                <a:spcPts val="600"/>
              </a:spcAft>
            </a:pPr>
            <a:r>
              <a:rPr lang="en-US" sz="3600" b="1" dirty="0">
                <a:solidFill>
                  <a:srgbClr val="1976D2"/>
                </a:solidFill>
              </a:rPr>
              <a:t>Frequently Asked Questions, cont.</a:t>
            </a:r>
            <a:endParaRPr lang="en-US" dirty="0"/>
          </a:p>
        </p:txBody>
      </p:sp>
      <p:pic>
        <p:nvPicPr>
          <p:cNvPr id="9" name="Picture 8" descr="A close up of a map&#10;&#10;Description automatically generated">
            <a:extLst>
              <a:ext uri="{FF2B5EF4-FFF2-40B4-BE49-F238E27FC236}">
                <a16:creationId xmlns:a16="http://schemas.microsoft.com/office/drawing/2014/main" id="{F445E94E-1671-1542-A89E-9AFC0BFF0C3B}"/>
              </a:ext>
            </a:extLst>
          </p:cNvPr>
          <p:cNvPicPr>
            <a:picLocks noChangeAspect="1"/>
          </p:cNvPicPr>
          <p:nvPr/>
        </p:nvPicPr>
        <p:blipFill>
          <a:blip r:embed="rId3"/>
          <a:stretch>
            <a:fillRect/>
          </a:stretch>
        </p:blipFill>
        <p:spPr>
          <a:xfrm>
            <a:off x="873212" y="1547240"/>
            <a:ext cx="1273329" cy="1629861"/>
          </a:xfrm>
          <a:prstGeom prst="rect">
            <a:avLst/>
          </a:prstGeom>
        </p:spPr>
      </p:pic>
      <p:pic>
        <p:nvPicPr>
          <p:cNvPr id="12" name="Picture 11" descr="A close up of a logo&#10;&#10;Description automatically generated">
            <a:extLst>
              <a:ext uri="{FF2B5EF4-FFF2-40B4-BE49-F238E27FC236}">
                <a16:creationId xmlns:a16="http://schemas.microsoft.com/office/drawing/2014/main" id="{253BCC0E-D5E8-004D-B00D-8B2104E444E8}"/>
              </a:ext>
            </a:extLst>
          </p:cNvPr>
          <p:cNvPicPr>
            <a:picLocks noChangeAspect="1"/>
          </p:cNvPicPr>
          <p:nvPr/>
        </p:nvPicPr>
        <p:blipFill>
          <a:blip r:embed="rId4"/>
          <a:stretch>
            <a:fillRect/>
          </a:stretch>
        </p:blipFill>
        <p:spPr>
          <a:xfrm>
            <a:off x="732939" y="4428416"/>
            <a:ext cx="1553061" cy="1076379"/>
          </a:xfrm>
          <a:prstGeom prst="rect">
            <a:avLst/>
          </a:prstGeom>
        </p:spPr>
      </p:pic>
      <p:sp>
        <p:nvSpPr>
          <p:cNvPr id="4" name="Date Placeholder 3">
            <a:extLst>
              <a:ext uri="{FF2B5EF4-FFF2-40B4-BE49-F238E27FC236}">
                <a16:creationId xmlns:a16="http://schemas.microsoft.com/office/drawing/2014/main" id="{34EF9F4A-D4CB-4DE9-832F-6549AF60955F}"/>
              </a:ext>
            </a:extLst>
          </p:cNvPr>
          <p:cNvSpPr>
            <a:spLocks noGrp="1"/>
          </p:cNvSpPr>
          <p:nvPr>
            <p:ph type="dt" sz="half" idx="10"/>
          </p:nvPr>
        </p:nvSpPr>
        <p:spPr/>
        <p:txBody>
          <a:bodyPr/>
          <a:lstStyle/>
          <a:p>
            <a:r>
              <a:rPr lang="en-US"/>
              <a:t>6/15/2020</a:t>
            </a:r>
          </a:p>
        </p:txBody>
      </p:sp>
      <p:sp>
        <p:nvSpPr>
          <p:cNvPr id="8" name="Footer Placeholder 7">
            <a:extLst>
              <a:ext uri="{FF2B5EF4-FFF2-40B4-BE49-F238E27FC236}">
                <a16:creationId xmlns:a16="http://schemas.microsoft.com/office/drawing/2014/main" id="{1067D5D6-6B29-4476-92B3-AFAD60876857}"/>
              </a:ext>
            </a:extLst>
          </p:cNvPr>
          <p:cNvSpPr>
            <a:spLocks noGrp="1"/>
          </p:cNvSpPr>
          <p:nvPr>
            <p:ph type="ftr" sz="quarter" idx="11"/>
          </p:nvPr>
        </p:nvSpPr>
        <p:spPr/>
        <p:txBody>
          <a:bodyPr/>
          <a:lstStyle/>
          <a:p>
            <a:r>
              <a:rPr lang="en-US"/>
              <a:t>Marion County Job &amp; Family Services, Marion, Ohio            WWW.MCJFS.COM</a:t>
            </a:r>
          </a:p>
        </p:txBody>
      </p:sp>
      <p:sp>
        <p:nvSpPr>
          <p:cNvPr id="11" name="Slide Number Placeholder 10">
            <a:extLst>
              <a:ext uri="{FF2B5EF4-FFF2-40B4-BE49-F238E27FC236}">
                <a16:creationId xmlns:a16="http://schemas.microsoft.com/office/drawing/2014/main" id="{BC293A1B-93D4-4DF5-8A4F-CE751BAB6D75}"/>
              </a:ext>
            </a:extLst>
          </p:cNvPr>
          <p:cNvSpPr>
            <a:spLocks noGrp="1"/>
          </p:cNvSpPr>
          <p:nvPr>
            <p:ph type="sldNum" sz="quarter" idx="12"/>
          </p:nvPr>
        </p:nvSpPr>
        <p:spPr/>
        <p:txBody>
          <a:bodyPr/>
          <a:lstStyle/>
          <a:p>
            <a:fld id="{2194A979-7411-7C4C-8DF8-16A992A3C643}" type="slidenum">
              <a:rPr lang="en-US" smtClean="0"/>
              <a:t>9</a:t>
            </a:fld>
            <a:endParaRPr lang="en-US"/>
          </a:p>
        </p:txBody>
      </p:sp>
    </p:spTree>
    <p:extLst>
      <p:ext uri="{BB962C8B-B14F-4D97-AF65-F5344CB8AC3E}">
        <p14:creationId xmlns:p14="http://schemas.microsoft.com/office/powerpoint/2010/main" val="593455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71D142A07DBC645BB99EDF0C01F32DC" ma:contentTypeVersion="11" ma:contentTypeDescription="Create a new document." ma:contentTypeScope="" ma:versionID="0ca28925804ed408d158ed1127cae64e">
  <xsd:schema xmlns:xsd="http://www.w3.org/2001/XMLSchema" xmlns:xs="http://www.w3.org/2001/XMLSchema" xmlns:p="http://schemas.microsoft.com/office/2006/metadata/properties" xmlns:ns3="da63912f-ce4d-4e74-92f0-ae9edfdfc288" xmlns:ns4="f9bf650d-bb21-40aa-8c6e-9c9d10a9e5be" targetNamespace="http://schemas.microsoft.com/office/2006/metadata/properties" ma:root="true" ma:fieldsID="bc6e378cf8832bff2358ddee40de8def" ns3:_="" ns4:_="">
    <xsd:import namespace="da63912f-ce4d-4e74-92f0-ae9edfdfc288"/>
    <xsd:import namespace="f9bf650d-bb21-40aa-8c6e-9c9d10a9e5b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63912f-ce4d-4e74-92f0-ae9edfdfc28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9bf650d-bb21-40aa-8c6e-9c9d10a9e5b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224E4A-4A82-4F02-8475-B8070F917291}">
  <ds:schemaRefs>
    <ds:schemaRef ds:uri="http://schemas.microsoft.com/sharepoint/v3/contenttype/forms"/>
  </ds:schemaRefs>
</ds:datastoreItem>
</file>

<file path=customXml/itemProps2.xml><?xml version="1.0" encoding="utf-8"?>
<ds:datastoreItem xmlns:ds="http://schemas.openxmlformats.org/officeDocument/2006/customXml" ds:itemID="{A9477FE5-189B-411E-AF84-C498A6EF57AB}">
  <ds:schemaRefs>
    <ds:schemaRef ds:uri="http://schemas.openxmlformats.org/package/2006/metadata/core-properties"/>
    <ds:schemaRef ds:uri="http://purl.org/dc/elements/1.1/"/>
    <ds:schemaRef ds:uri="http://schemas.microsoft.com/office/infopath/2007/PartnerControls"/>
    <ds:schemaRef ds:uri="http://purl.org/dc/terms/"/>
    <ds:schemaRef ds:uri="da63912f-ce4d-4e74-92f0-ae9edfdfc288"/>
    <ds:schemaRef ds:uri="http://schemas.microsoft.com/office/2006/documentManagement/types"/>
    <ds:schemaRef ds:uri="f9bf650d-bb21-40aa-8c6e-9c9d10a9e5be"/>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BE613D37-4BD9-4146-9EFB-A792799B99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63912f-ce4d-4e74-92f0-ae9edfdfc288"/>
    <ds:schemaRef ds:uri="f9bf650d-bb21-40aa-8c6e-9c9d10a9e5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457</TotalTime>
  <Words>1702</Words>
  <Application>Microsoft Office PowerPoint</Application>
  <PresentationFormat>Widescreen</PresentationFormat>
  <Paragraphs>126</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Tylor, Julia</dc:creator>
  <cp:keywords/>
  <cp:lastModifiedBy>Kate Neithammer</cp:lastModifiedBy>
  <cp:revision>13</cp:revision>
  <dcterms:created xsi:type="dcterms:W3CDTF">2020-05-14T17:23:21Z</dcterms:created>
  <dcterms:modified xsi:type="dcterms:W3CDTF">2020-06-15T18:02:11Z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0x010100371D142A07DBC645BB99EDF0C01F32DC</vt:lpwstr>
  </property>
  <property fmtid="{D5CDD505-2E9C-101B-9397-08002B2CF9AE}" pid="3" name="_dlc_DocIdItemGuid">
    <vt:lpwstr>de3b7e86-cd16-487e-b3c5-9e1d383fd074</vt:lpwstr>
  </property>
  <property fmtid="{D5CDD505-2E9C-101B-9397-08002B2CF9AE}" pid="4" name="TaxKeyword">
    <vt:lpwstr/>
  </property>
</Properties>
</file>